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Helvetica World" panose="020B0604020202020204" charset="-128"/>
      <p:regular r:id="rId19"/>
    </p:embeddedFont>
    <p:embeddedFont>
      <p:font typeface="Helvetica World Bold" panose="020B0604020202020204" charset="-128"/>
      <p:regular r:id="rId20"/>
    </p:embeddedFont>
    <p:embeddedFont>
      <p:font typeface="Helvetica World Italics" panose="020B0604020202020204" charset="-128"/>
      <p:regular r:id="rId21"/>
    </p:embeddedFont>
    <p:embeddedFont>
      <p:font typeface="Canva Sa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468917" y="3513479"/>
            <a:ext cx="13575729" cy="3260043"/>
            <a:chOff x="0" y="0"/>
            <a:chExt cx="18100972" cy="4346724"/>
          </a:xfrm>
        </p:grpSpPr>
        <p:grpSp>
          <p:nvGrpSpPr>
            <p:cNvPr id="28" name="Group 28"/>
            <p:cNvGrpSpPr/>
            <p:nvPr/>
          </p:nvGrpSpPr>
          <p:grpSpPr>
            <a:xfrm>
              <a:off x="0" y="0"/>
              <a:ext cx="18100972" cy="4346724"/>
              <a:chOff x="0" y="0"/>
              <a:chExt cx="3198669" cy="768121"/>
            </a:xfrm>
          </p:grpSpPr>
          <p:sp>
            <p:nvSpPr>
              <p:cNvPr id="29" name="Freeform 29"/>
              <p:cNvSpPr/>
              <p:nvPr/>
            </p:nvSpPr>
            <p:spPr>
              <a:xfrm>
                <a:off x="0" y="0"/>
                <a:ext cx="3198669" cy="768121"/>
              </a:xfrm>
              <a:custGeom>
                <a:avLst/>
                <a:gdLst/>
                <a:ahLst/>
                <a:cxnLst/>
                <a:rect l="l" t="t" r="r" b="b"/>
                <a:pathLst>
                  <a:path w="3198669" h="768121">
                    <a:moveTo>
                      <a:pt x="0" y="0"/>
                    </a:moveTo>
                    <a:lnTo>
                      <a:pt x="3198669" y="0"/>
                    </a:lnTo>
                    <a:lnTo>
                      <a:pt x="3198669" y="768121"/>
                    </a:lnTo>
                    <a:lnTo>
                      <a:pt x="0" y="768121"/>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739546"/>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rot="-10800000">
              <a:off x="16544718" y="2858316"/>
              <a:ext cx="1064275" cy="106427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4825156" y="2323341"/>
              <a:ext cx="1069951" cy="106995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6" name="TextBox 3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7" name="Group 37"/>
            <p:cNvGrpSpPr/>
            <p:nvPr/>
          </p:nvGrpSpPr>
          <p:grpSpPr>
            <a:xfrm>
              <a:off x="6093854" y="2323341"/>
              <a:ext cx="1069951" cy="106995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9" name="TextBox 39"/>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0" name="Group 40"/>
            <p:cNvGrpSpPr/>
            <p:nvPr/>
          </p:nvGrpSpPr>
          <p:grpSpPr>
            <a:xfrm>
              <a:off x="17008994" y="3077515"/>
              <a:ext cx="495923" cy="625877"/>
              <a:chOff x="0" y="0"/>
              <a:chExt cx="406400" cy="512895"/>
            </a:xfrm>
          </p:grpSpPr>
          <p:sp>
            <p:nvSpPr>
              <p:cNvPr id="41" name="Freeform 41"/>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2" name="TextBox 42"/>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43" name="Group 43"/>
            <p:cNvGrpSpPr/>
            <p:nvPr/>
          </p:nvGrpSpPr>
          <p:grpSpPr>
            <a:xfrm rot="-10800000">
              <a:off x="16648794" y="3304917"/>
              <a:ext cx="608161" cy="171073"/>
              <a:chOff x="0" y="0"/>
              <a:chExt cx="107470" cy="30231"/>
            </a:xfrm>
          </p:grpSpPr>
          <p:sp>
            <p:nvSpPr>
              <p:cNvPr id="44" name="Freeform 44"/>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5" name="TextBox 45"/>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sp>
          <p:nvSpPr>
            <p:cNvPr id="46" name="TextBox 46"/>
            <p:cNvSpPr txBox="1"/>
            <p:nvPr/>
          </p:nvSpPr>
          <p:spPr>
            <a:xfrm>
              <a:off x="4916739" y="2384404"/>
              <a:ext cx="869335" cy="897084"/>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6258469" y="2374248"/>
              <a:ext cx="763025" cy="968136"/>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1264268" y="419001"/>
              <a:ext cx="15572435" cy="1406280"/>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Mindpetal DC Ridership Analysis</a:t>
              </a:r>
            </a:p>
          </p:txBody>
        </p:sp>
        <p:sp>
          <p:nvSpPr>
            <p:cNvPr id="49" name="TextBox 49"/>
            <p:cNvSpPr txBox="1"/>
            <p:nvPr/>
          </p:nvSpPr>
          <p:spPr>
            <a:xfrm>
              <a:off x="7557505" y="2296284"/>
              <a:ext cx="5750142" cy="917363"/>
            </a:xfrm>
            <a:prstGeom prst="rect">
              <a:avLst/>
            </a:prstGeom>
          </p:spPr>
          <p:txBody>
            <a:bodyPr lIns="0" tIns="0" rIns="0" bIns="0" rtlCol="0" anchor="t">
              <a:spAutoFit/>
            </a:bodyPr>
            <a:lstStyle/>
            <a:p>
              <a:pPr algn="l">
                <a:lnSpc>
                  <a:spcPts val="5389"/>
                </a:lnSpc>
              </a:pPr>
              <a:r>
                <a:rPr lang="en-US" sz="3849" b="1">
                  <a:solidFill>
                    <a:srgbClr val="FFFFFF"/>
                  </a:solidFill>
                  <a:latin typeface="Helvetica World Bold"/>
                  <a:ea typeface="Helvetica World Bold"/>
                  <a:cs typeface="Helvetica World Bold"/>
                  <a:sym typeface="Helvetica World Bold"/>
                </a:rPr>
                <a:t>Kavin Manivannan</a:t>
              </a:r>
            </a:p>
          </p:txBody>
        </p:sp>
      </p:grpSp>
      <p:sp>
        <p:nvSpPr>
          <p:cNvPr id="50" name="TextBox 50"/>
          <p:cNvSpPr txBox="1"/>
          <p:nvPr/>
        </p:nvSpPr>
        <p:spPr>
          <a:xfrm>
            <a:off x="2333190" y="9795273"/>
            <a:ext cx="4222828"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18100972" cy="2825550"/>
          </a:xfrm>
        </p:grpSpPr>
        <p:grpSp>
          <p:nvGrpSpPr>
            <p:cNvPr id="28" name="Group 28"/>
            <p:cNvGrpSpPr/>
            <p:nvPr/>
          </p:nvGrpSpPr>
          <p:grpSpPr>
            <a:xfrm>
              <a:off x="0" y="0"/>
              <a:ext cx="18100972" cy="2825550"/>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66414" tIns="66414" rIns="66414" bIns="66414" rtlCol="0" anchor="ctr"/>
              <a:lstStyle/>
              <a:p>
                <a:pPr algn="ctr">
                  <a:lnSpc>
                    <a:spcPts val="1704"/>
                  </a:lnSpc>
                </a:pPr>
                <a:endParaRPr/>
              </a:p>
            </p:txBody>
          </p:sp>
        </p:grpSp>
        <p:grpSp>
          <p:nvGrpSpPr>
            <p:cNvPr id="31" name="Group 31"/>
            <p:cNvGrpSpPr/>
            <p:nvPr/>
          </p:nvGrpSpPr>
          <p:grpSpPr>
            <a:xfrm>
              <a:off x="292316" y="1728744"/>
              <a:ext cx="855581" cy="855581"/>
              <a:chOff x="0" y="-1"/>
              <a:chExt cx="812800" cy="812800"/>
            </a:xfrm>
          </p:grpSpPr>
          <p:sp>
            <p:nvSpPr>
              <p:cNvPr id="32" name="Freeform 32"/>
              <p:cNvSpPr/>
              <p:nvPr/>
            </p:nvSpPr>
            <p:spPr>
              <a:xfrm>
                <a:off x="0" y="-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1306823" y="1728745"/>
              <a:ext cx="855581" cy="85558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6" name="TextBox 3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37" name="TextBox 37"/>
            <p:cNvSpPr txBox="1"/>
            <p:nvPr/>
          </p:nvSpPr>
          <p:spPr>
            <a:xfrm>
              <a:off x="352264" y="1789298"/>
              <a:ext cx="704015" cy="712502"/>
            </a:xfrm>
            <a:prstGeom prst="rect">
              <a:avLst/>
            </a:prstGeom>
          </p:spPr>
          <p:txBody>
            <a:bodyPr wrap="square" lIns="0" tIns="0" rIns="0" bIns="0" rtlCol="0" anchor="t">
              <a:spAutoFit/>
            </a:bodyPr>
            <a:lstStyle/>
            <a:p>
              <a:pPr algn="ctr">
                <a:lnSpc>
                  <a:spcPts val="4623"/>
                </a:lnSpc>
              </a:pPr>
              <a:r>
                <a:rPr lang="en-US" sz="3302" b="1" spc="-72" dirty="0">
                  <a:solidFill>
                    <a:srgbClr val="FFFFFF"/>
                  </a:solidFill>
                  <a:latin typeface="Helvetica World Bold"/>
                  <a:ea typeface="Helvetica World Bold"/>
                  <a:cs typeface="Helvetica World Bold"/>
                  <a:sym typeface="Helvetica World Bold"/>
                </a:rPr>
                <a:t>IC</a:t>
              </a:r>
            </a:p>
          </p:txBody>
        </p:sp>
        <p:sp>
          <p:nvSpPr>
            <p:cNvPr id="38" name="TextBox 38"/>
            <p:cNvSpPr txBox="1"/>
            <p:nvPr/>
          </p:nvSpPr>
          <p:spPr>
            <a:xfrm>
              <a:off x="1404945" y="1758824"/>
              <a:ext cx="686992" cy="710537"/>
            </a:xfrm>
            <a:prstGeom prst="rect">
              <a:avLst/>
            </a:prstGeom>
          </p:spPr>
          <p:txBody>
            <a:bodyPr wrap="square" lIns="0" tIns="0" rIns="0" bIns="0" rtlCol="0" anchor="t">
              <a:spAutoFit/>
            </a:bodyPr>
            <a:lstStyle/>
            <a:p>
              <a:pPr algn="ctr">
                <a:lnSpc>
                  <a:spcPts val="4551"/>
                </a:lnSpc>
              </a:pPr>
              <a:r>
                <a:rPr lang="en-US" sz="3251" b="1" spc="-71" dirty="0">
                  <a:solidFill>
                    <a:srgbClr val="231F20"/>
                  </a:solidFill>
                  <a:latin typeface="Helvetica World Bold"/>
                  <a:ea typeface="Helvetica World Bold"/>
                  <a:cs typeface="Helvetica World Bold"/>
                  <a:sym typeface="Helvetica World Bold"/>
                </a:rPr>
                <a:t>25</a:t>
              </a:r>
            </a:p>
          </p:txBody>
        </p:sp>
        <p:grpSp>
          <p:nvGrpSpPr>
            <p:cNvPr id="39" name="Group 39"/>
            <p:cNvGrpSpPr/>
            <p:nvPr/>
          </p:nvGrpSpPr>
          <p:grpSpPr>
            <a:xfrm rot="-10800000">
              <a:off x="16871040" y="1631974"/>
              <a:ext cx="845076" cy="845076"/>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1" name="TextBox 41"/>
              <p:cNvSpPr txBox="1"/>
              <p:nvPr/>
            </p:nvSpPr>
            <p:spPr>
              <a:xfrm>
                <a:off x="76200" y="104775"/>
                <a:ext cx="660400" cy="631825"/>
              </a:xfrm>
              <a:prstGeom prst="rect">
                <a:avLst/>
              </a:prstGeom>
            </p:spPr>
            <p:txBody>
              <a:bodyPr lIns="56387" tIns="56387" rIns="56387" bIns="56387" rtlCol="0" anchor="ctr"/>
              <a:lstStyle/>
              <a:p>
                <a:pPr algn="ctr">
                  <a:lnSpc>
                    <a:spcPts val="1704"/>
                  </a:lnSpc>
                </a:pPr>
                <a:endParaRPr/>
              </a:p>
            </p:txBody>
          </p:sp>
        </p:grpSp>
        <p:grpSp>
          <p:nvGrpSpPr>
            <p:cNvPr id="42" name="Group 42"/>
            <p:cNvGrpSpPr/>
            <p:nvPr/>
          </p:nvGrpSpPr>
          <p:grpSpPr>
            <a:xfrm>
              <a:off x="17239693" y="1806027"/>
              <a:ext cx="393782" cy="496970"/>
              <a:chOff x="0" y="0"/>
              <a:chExt cx="406400" cy="512895"/>
            </a:xfrm>
          </p:grpSpPr>
          <p:sp>
            <p:nvSpPr>
              <p:cNvPr id="43" name="Freeform 43"/>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4" name="TextBox 44"/>
              <p:cNvSpPr txBox="1"/>
              <p:nvPr/>
            </p:nvSpPr>
            <p:spPr>
              <a:xfrm>
                <a:off x="177800" y="28575"/>
                <a:ext cx="152400" cy="484320"/>
              </a:xfrm>
              <a:prstGeom prst="rect">
                <a:avLst/>
              </a:prstGeom>
            </p:spPr>
            <p:txBody>
              <a:bodyPr lIns="56387" tIns="56387" rIns="56387" bIns="56387" rtlCol="0" anchor="ctr"/>
              <a:lstStyle/>
              <a:p>
                <a:pPr algn="ctr">
                  <a:lnSpc>
                    <a:spcPts val="1704"/>
                  </a:lnSpc>
                </a:pPr>
                <a:endParaRPr/>
              </a:p>
            </p:txBody>
          </p:sp>
        </p:grpSp>
        <p:grpSp>
          <p:nvGrpSpPr>
            <p:cNvPr id="45" name="Group 45"/>
            <p:cNvGrpSpPr/>
            <p:nvPr/>
          </p:nvGrpSpPr>
          <p:grpSpPr>
            <a:xfrm rot="-10800000">
              <a:off x="16953680" y="1986592"/>
              <a:ext cx="482904" cy="135839"/>
              <a:chOff x="0" y="0"/>
              <a:chExt cx="107470" cy="30231"/>
            </a:xfrm>
          </p:grpSpPr>
          <p:sp>
            <p:nvSpPr>
              <p:cNvPr id="46" name="Freeform 46"/>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7" name="TextBox 47"/>
              <p:cNvSpPr txBox="1"/>
              <p:nvPr/>
            </p:nvSpPr>
            <p:spPr>
              <a:xfrm>
                <a:off x="0" y="28575"/>
                <a:ext cx="107470" cy="1656"/>
              </a:xfrm>
              <a:prstGeom prst="rect">
                <a:avLst/>
              </a:prstGeom>
            </p:spPr>
            <p:txBody>
              <a:bodyPr lIns="56387" tIns="56387" rIns="56387" bIns="56387" rtlCol="0" anchor="ctr"/>
              <a:lstStyle/>
              <a:p>
                <a:pPr algn="ctr">
                  <a:lnSpc>
                    <a:spcPts val="1704"/>
                  </a:lnSpc>
                </a:pPr>
                <a:endParaRPr/>
              </a:p>
            </p:txBody>
          </p:sp>
        </p:grpSp>
        <p:sp>
          <p:nvSpPr>
            <p:cNvPr id="48" name="TextBox 48"/>
            <p:cNvSpPr txBox="1"/>
            <p:nvPr/>
          </p:nvSpPr>
          <p:spPr>
            <a:xfrm>
              <a:off x="1264268" y="365813"/>
              <a:ext cx="15572435" cy="1362932"/>
            </a:xfrm>
            <a:prstGeom prst="rect">
              <a:avLst/>
            </a:prstGeom>
          </p:spPr>
          <p:txBody>
            <a:bodyPr lIns="0" tIns="0" rIns="0" bIns="0" rtlCol="0" anchor="t">
              <a:spAutoFit/>
            </a:bodyPr>
            <a:lstStyle/>
            <a:p>
              <a:pPr algn="ctr">
                <a:lnSpc>
                  <a:spcPts val="7839"/>
                </a:lnSpc>
              </a:pPr>
              <a:r>
                <a:rPr lang="en-US" sz="5599" b="1">
                  <a:solidFill>
                    <a:srgbClr val="FFFFFF"/>
                  </a:solidFill>
                  <a:latin typeface="Helvetica World Bold"/>
                  <a:ea typeface="Helvetica World Bold"/>
                  <a:cs typeface="Helvetica World Bold"/>
                  <a:sym typeface="Helvetica World Bold"/>
                </a:rPr>
                <a:t>Comparison with Historic Trends</a:t>
              </a:r>
            </a:p>
          </p:txBody>
        </p:sp>
      </p:grpSp>
      <p:sp>
        <p:nvSpPr>
          <p:cNvPr id="49" name="TextBox 49"/>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50" name="Group 50"/>
          <p:cNvGrpSpPr/>
          <p:nvPr/>
        </p:nvGrpSpPr>
        <p:grpSpPr>
          <a:xfrm>
            <a:off x="2502337" y="3366137"/>
            <a:ext cx="7304079" cy="5770790"/>
            <a:chOff x="0" y="0"/>
            <a:chExt cx="9738772" cy="7694387"/>
          </a:xfrm>
        </p:grpSpPr>
        <p:sp>
          <p:nvSpPr>
            <p:cNvPr id="51" name="Freeform 51"/>
            <p:cNvSpPr/>
            <p:nvPr/>
          </p:nvSpPr>
          <p:spPr>
            <a:xfrm>
              <a:off x="0" y="0"/>
              <a:ext cx="9738772" cy="7694387"/>
            </a:xfrm>
            <a:custGeom>
              <a:avLst/>
              <a:gdLst/>
              <a:ahLst/>
              <a:cxnLst/>
              <a:rect l="l" t="t" r="r" b="b"/>
              <a:pathLst>
                <a:path w="9738772" h="7694387">
                  <a:moveTo>
                    <a:pt x="0" y="0"/>
                  </a:moveTo>
                  <a:lnTo>
                    <a:pt x="9738772" y="0"/>
                  </a:lnTo>
                  <a:lnTo>
                    <a:pt x="9738772" y="7694387"/>
                  </a:lnTo>
                  <a:lnTo>
                    <a:pt x="0" y="7694387"/>
                  </a:lnTo>
                  <a:lnTo>
                    <a:pt x="0" y="0"/>
                  </a:lnTo>
                  <a:close/>
                </a:path>
              </a:pathLst>
            </a:custGeom>
            <a:blipFill>
              <a:blip r:embed="rId5"/>
              <a:stretch>
                <a:fillRect t="-1123"/>
              </a:stretch>
            </a:blipFill>
          </p:spPr>
          <p:txBody>
            <a:bodyPr/>
            <a:lstStyle/>
            <a:p>
              <a:endParaRPr lang="en-US"/>
            </a:p>
          </p:txBody>
        </p:sp>
        <p:grpSp>
          <p:nvGrpSpPr>
            <p:cNvPr id="52" name="Group 52"/>
            <p:cNvGrpSpPr/>
            <p:nvPr/>
          </p:nvGrpSpPr>
          <p:grpSpPr>
            <a:xfrm>
              <a:off x="8720670" y="2130978"/>
              <a:ext cx="604678" cy="604678"/>
              <a:chOff x="0" y="0"/>
              <a:chExt cx="812800" cy="812800"/>
            </a:xfrm>
          </p:grpSpPr>
          <p:sp>
            <p:nvSpPr>
              <p:cNvPr id="53" name="Freeform 53"/>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E21833"/>
              </a:solidFill>
            </p:spPr>
            <p:txBody>
              <a:bodyPr/>
              <a:lstStyle/>
              <a:p>
                <a:endParaRPr lang="en-US"/>
              </a:p>
            </p:txBody>
          </p:sp>
          <p:sp>
            <p:nvSpPr>
              <p:cNvPr id="54" name="TextBox 54"/>
              <p:cNvSpPr txBox="1"/>
              <p:nvPr/>
            </p:nvSpPr>
            <p:spPr>
              <a:xfrm>
                <a:off x="203200" y="28575"/>
                <a:ext cx="406400" cy="682625"/>
              </a:xfrm>
              <a:prstGeom prst="rect">
                <a:avLst/>
              </a:prstGeom>
            </p:spPr>
            <p:txBody>
              <a:bodyPr lIns="50800" tIns="50800" rIns="50800" bIns="50800" rtlCol="0" anchor="ctr"/>
              <a:lstStyle/>
              <a:p>
                <a:pPr algn="ctr">
                  <a:lnSpc>
                    <a:spcPts val="1704"/>
                  </a:lnSpc>
                </a:pPr>
                <a:endParaRPr/>
              </a:p>
            </p:txBody>
          </p:sp>
        </p:grpSp>
        <p:sp>
          <p:nvSpPr>
            <p:cNvPr id="55" name="TextBox 55"/>
            <p:cNvSpPr txBox="1"/>
            <p:nvPr/>
          </p:nvSpPr>
          <p:spPr>
            <a:xfrm>
              <a:off x="6905786" y="1905502"/>
              <a:ext cx="1852984" cy="852431"/>
            </a:xfrm>
            <a:prstGeom prst="rect">
              <a:avLst/>
            </a:prstGeom>
          </p:spPr>
          <p:txBody>
            <a:bodyPr lIns="0" tIns="0" rIns="0" bIns="0" rtlCol="0" anchor="t">
              <a:spAutoFit/>
            </a:bodyPr>
            <a:lstStyle/>
            <a:p>
              <a:pPr algn="l">
                <a:lnSpc>
                  <a:spcPts val="4924"/>
                </a:lnSpc>
              </a:pPr>
              <a:r>
                <a:rPr lang="en-US" sz="3517" b="1">
                  <a:solidFill>
                    <a:srgbClr val="000000"/>
                  </a:solidFill>
                  <a:latin typeface="Helvetica World Bold"/>
                  <a:ea typeface="Helvetica World Bold"/>
                  <a:cs typeface="Helvetica World Bold"/>
                  <a:sym typeface="Helvetica World Bold"/>
                </a:rPr>
                <a:t>39.4%</a:t>
              </a:r>
            </a:p>
          </p:txBody>
        </p:sp>
      </p:grpSp>
      <p:grpSp>
        <p:nvGrpSpPr>
          <p:cNvPr id="56" name="Group 56"/>
          <p:cNvGrpSpPr/>
          <p:nvPr/>
        </p:nvGrpSpPr>
        <p:grpSpPr>
          <a:xfrm>
            <a:off x="10444714" y="3334662"/>
            <a:ext cx="7156356" cy="5833741"/>
            <a:chOff x="0" y="0"/>
            <a:chExt cx="9541807" cy="7778321"/>
          </a:xfrm>
        </p:grpSpPr>
        <p:sp>
          <p:nvSpPr>
            <p:cNvPr id="57" name="Freeform 57"/>
            <p:cNvSpPr/>
            <p:nvPr/>
          </p:nvSpPr>
          <p:spPr>
            <a:xfrm>
              <a:off x="0" y="0"/>
              <a:ext cx="9541807" cy="7778321"/>
            </a:xfrm>
            <a:custGeom>
              <a:avLst/>
              <a:gdLst/>
              <a:ahLst/>
              <a:cxnLst/>
              <a:rect l="l" t="t" r="r" b="b"/>
              <a:pathLst>
                <a:path w="9541807" h="7778321">
                  <a:moveTo>
                    <a:pt x="0" y="0"/>
                  </a:moveTo>
                  <a:lnTo>
                    <a:pt x="9541807" y="0"/>
                  </a:lnTo>
                  <a:lnTo>
                    <a:pt x="9541807" y="7778321"/>
                  </a:lnTo>
                  <a:lnTo>
                    <a:pt x="0" y="7778321"/>
                  </a:lnTo>
                  <a:lnTo>
                    <a:pt x="0" y="0"/>
                  </a:lnTo>
                  <a:close/>
                </a:path>
              </a:pathLst>
            </a:custGeom>
            <a:blipFill>
              <a:blip r:embed="rId6"/>
              <a:stretch>
                <a:fillRect l="-639"/>
              </a:stretch>
            </a:blipFill>
          </p:spPr>
          <p:txBody>
            <a:bodyPr/>
            <a:lstStyle/>
            <a:p>
              <a:endParaRPr lang="en-US"/>
            </a:p>
          </p:txBody>
        </p:sp>
        <p:grpSp>
          <p:nvGrpSpPr>
            <p:cNvPr id="58" name="Group 58"/>
            <p:cNvGrpSpPr/>
            <p:nvPr/>
          </p:nvGrpSpPr>
          <p:grpSpPr>
            <a:xfrm>
              <a:off x="8494136" y="1396714"/>
              <a:ext cx="604678" cy="604678"/>
              <a:chOff x="0" y="0"/>
              <a:chExt cx="812800" cy="812800"/>
            </a:xfrm>
          </p:grpSpPr>
          <p:sp>
            <p:nvSpPr>
              <p:cNvPr id="59" name="Freeform 59"/>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E21833"/>
              </a:solidFill>
            </p:spPr>
            <p:txBody>
              <a:bodyPr/>
              <a:lstStyle/>
              <a:p>
                <a:endParaRPr lang="en-US"/>
              </a:p>
            </p:txBody>
          </p:sp>
          <p:sp>
            <p:nvSpPr>
              <p:cNvPr id="60" name="TextBox 60"/>
              <p:cNvSpPr txBox="1"/>
              <p:nvPr/>
            </p:nvSpPr>
            <p:spPr>
              <a:xfrm>
                <a:off x="203200" y="28575"/>
                <a:ext cx="406400" cy="682625"/>
              </a:xfrm>
              <a:prstGeom prst="rect">
                <a:avLst/>
              </a:prstGeom>
            </p:spPr>
            <p:txBody>
              <a:bodyPr lIns="50800" tIns="50800" rIns="50800" bIns="50800" rtlCol="0" anchor="ctr"/>
              <a:lstStyle/>
              <a:p>
                <a:pPr algn="ctr">
                  <a:lnSpc>
                    <a:spcPts val="1704"/>
                  </a:lnSpc>
                </a:pPr>
                <a:endParaRPr/>
              </a:p>
            </p:txBody>
          </p:sp>
        </p:grpSp>
        <p:sp>
          <p:nvSpPr>
            <p:cNvPr id="61" name="TextBox 61"/>
            <p:cNvSpPr txBox="1"/>
            <p:nvPr/>
          </p:nvSpPr>
          <p:spPr>
            <a:xfrm>
              <a:off x="6679252" y="1171237"/>
              <a:ext cx="1852984" cy="852431"/>
            </a:xfrm>
            <a:prstGeom prst="rect">
              <a:avLst/>
            </a:prstGeom>
          </p:spPr>
          <p:txBody>
            <a:bodyPr lIns="0" tIns="0" rIns="0" bIns="0" rtlCol="0" anchor="t">
              <a:spAutoFit/>
            </a:bodyPr>
            <a:lstStyle/>
            <a:p>
              <a:pPr algn="l">
                <a:lnSpc>
                  <a:spcPts val="4924"/>
                </a:lnSpc>
              </a:pPr>
              <a:r>
                <a:rPr lang="en-US" sz="3517" b="1">
                  <a:solidFill>
                    <a:srgbClr val="000000"/>
                  </a:solidFill>
                  <a:latin typeface="Helvetica World Bold"/>
                  <a:ea typeface="Helvetica World Bold"/>
                  <a:cs typeface="Helvetica World Bold"/>
                  <a:sym typeface="Helvetica World Bold"/>
                </a:rPr>
                <a:t>25.2%</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18100972" cy="2825550"/>
          </a:xfrm>
        </p:grpSpPr>
        <p:grpSp>
          <p:nvGrpSpPr>
            <p:cNvPr id="28" name="Group 28"/>
            <p:cNvGrpSpPr/>
            <p:nvPr/>
          </p:nvGrpSpPr>
          <p:grpSpPr>
            <a:xfrm>
              <a:off x="0" y="0"/>
              <a:ext cx="18100972" cy="2825550"/>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a:off x="292316" y="1728745"/>
              <a:ext cx="855581" cy="85558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3" name="TextBox 33"/>
              <p:cNvSpPr txBox="1"/>
              <p:nvPr/>
            </p:nvSpPr>
            <p:spPr>
              <a:xfrm>
                <a:off x="76200" y="104775"/>
                <a:ext cx="660400" cy="631825"/>
              </a:xfrm>
              <a:prstGeom prst="rect">
                <a:avLst/>
              </a:prstGeom>
            </p:spPr>
            <p:txBody>
              <a:bodyPr lIns="45408" tIns="45408" rIns="45408" bIns="45408" rtlCol="0" anchor="ctr"/>
              <a:lstStyle/>
              <a:p>
                <a:pPr algn="ctr">
                  <a:lnSpc>
                    <a:spcPts val="1704"/>
                  </a:lnSpc>
                </a:pPr>
                <a:endParaRPr/>
              </a:p>
            </p:txBody>
          </p:sp>
        </p:grpSp>
        <p:grpSp>
          <p:nvGrpSpPr>
            <p:cNvPr id="34" name="Group 34"/>
            <p:cNvGrpSpPr/>
            <p:nvPr/>
          </p:nvGrpSpPr>
          <p:grpSpPr>
            <a:xfrm>
              <a:off x="1306823" y="1728745"/>
              <a:ext cx="855581" cy="85558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6" name="TextBox 36"/>
              <p:cNvSpPr txBox="1"/>
              <p:nvPr/>
            </p:nvSpPr>
            <p:spPr>
              <a:xfrm>
                <a:off x="76200" y="104775"/>
                <a:ext cx="660400" cy="631825"/>
              </a:xfrm>
              <a:prstGeom prst="rect">
                <a:avLst/>
              </a:prstGeom>
            </p:spPr>
            <p:txBody>
              <a:bodyPr lIns="45408" tIns="45408" rIns="45408" bIns="45408" rtlCol="0" anchor="ctr"/>
              <a:lstStyle/>
              <a:p>
                <a:pPr algn="ctr">
                  <a:lnSpc>
                    <a:spcPts val="1704"/>
                  </a:lnSpc>
                </a:pPr>
                <a:endParaRPr/>
              </a:p>
            </p:txBody>
          </p:sp>
        </p:grpSp>
        <p:grpSp>
          <p:nvGrpSpPr>
            <p:cNvPr id="37" name="Group 37"/>
            <p:cNvGrpSpPr/>
            <p:nvPr/>
          </p:nvGrpSpPr>
          <p:grpSpPr>
            <a:xfrm rot="-10800000">
              <a:off x="16871040" y="1631974"/>
              <a:ext cx="845076" cy="84507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9" name="TextBox 39"/>
              <p:cNvSpPr txBox="1"/>
              <p:nvPr/>
            </p:nvSpPr>
            <p:spPr>
              <a:xfrm>
                <a:off x="76200" y="104775"/>
                <a:ext cx="660400" cy="631825"/>
              </a:xfrm>
              <a:prstGeom prst="rect">
                <a:avLst/>
              </a:prstGeom>
            </p:spPr>
            <p:txBody>
              <a:bodyPr lIns="45089" tIns="45089" rIns="45089" bIns="45089" rtlCol="0" anchor="ctr"/>
              <a:lstStyle/>
              <a:p>
                <a:pPr algn="ctr">
                  <a:lnSpc>
                    <a:spcPts val="1704"/>
                  </a:lnSpc>
                </a:pPr>
                <a:endParaRPr/>
              </a:p>
            </p:txBody>
          </p:sp>
        </p:grpSp>
        <p:grpSp>
          <p:nvGrpSpPr>
            <p:cNvPr id="40" name="Group 40"/>
            <p:cNvGrpSpPr/>
            <p:nvPr/>
          </p:nvGrpSpPr>
          <p:grpSpPr>
            <a:xfrm>
              <a:off x="17239693" y="1806027"/>
              <a:ext cx="393782" cy="496970"/>
              <a:chOff x="0" y="0"/>
              <a:chExt cx="406400" cy="512895"/>
            </a:xfrm>
          </p:grpSpPr>
          <p:sp>
            <p:nvSpPr>
              <p:cNvPr id="41" name="Freeform 41"/>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2" name="TextBox 42"/>
              <p:cNvSpPr txBox="1"/>
              <p:nvPr/>
            </p:nvSpPr>
            <p:spPr>
              <a:xfrm>
                <a:off x="177800" y="28575"/>
                <a:ext cx="152400" cy="484320"/>
              </a:xfrm>
              <a:prstGeom prst="rect">
                <a:avLst/>
              </a:prstGeom>
            </p:spPr>
            <p:txBody>
              <a:bodyPr lIns="45089" tIns="45089" rIns="45089" bIns="45089" rtlCol="0" anchor="ctr"/>
              <a:lstStyle/>
              <a:p>
                <a:pPr algn="ctr">
                  <a:lnSpc>
                    <a:spcPts val="1704"/>
                  </a:lnSpc>
                </a:pPr>
                <a:endParaRPr/>
              </a:p>
            </p:txBody>
          </p:sp>
        </p:grpSp>
        <p:grpSp>
          <p:nvGrpSpPr>
            <p:cNvPr id="43" name="Group 43"/>
            <p:cNvGrpSpPr/>
            <p:nvPr/>
          </p:nvGrpSpPr>
          <p:grpSpPr>
            <a:xfrm rot="-10800000">
              <a:off x="16953680" y="1986592"/>
              <a:ext cx="482904" cy="135839"/>
              <a:chOff x="0" y="0"/>
              <a:chExt cx="107470" cy="30231"/>
            </a:xfrm>
          </p:grpSpPr>
          <p:sp>
            <p:nvSpPr>
              <p:cNvPr id="44" name="Freeform 44"/>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5" name="TextBox 45"/>
              <p:cNvSpPr txBox="1"/>
              <p:nvPr/>
            </p:nvSpPr>
            <p:spPr>
              <a:xfrm>
                <a:off x="0" y="28575"/>
                <a:ext cx="107470" cy="1656"/>
              </a:xfrm>
              <a:prstGeom prst="rect">
                <a:avLst/>
              </a:prstGeom>
            </p:spPr>
            <p:txBody>
              <a:bodyPr lIns="45089" tIns="45089" rIns="45089" bIns="45089" rtlCol="0" anchor="ctr"/>
              <a:lstStyle/>
              <a:p>
                <a:pPr algn="ctr">
                  <a:lnSpc>
                    <a:spcPts val="1704"/>
                  </a:lnSpc>
                </a:pPr>
                <a:endParaRPr/>
              </a:p>
            </p:txBody>
          </p:sp>
        </p:grpSp>
        <p:sp>
          <p:nvSpPr>
            <p:cNvPr id="46" name="TextBox 46"/>
            <p:cNvSpPr txBox="1"/>
            <p:nvPr/>
          </p:nvSpPr>
          <p:spPr>
            <a:xfrm>
              <a:off x="447297" y="1794034"/>
              <a:ext cx="554880" cy="712502"/>
            </a:xfrm>
            <a:prstGeom prst="rect">
              <a:avLst/>
            </a:prstGeom>
          </p:spPr>
          <p:txBody>
            <a:bodyPr wrap="square" lIns="0" tIns="0" rIns="0" bIns="0" rtlCol="0" anchor="t">
              <a:spAutoFit/>
            </a:bodyPr>
            <a:lstStyle/>
            <a:p>
              <a:pPr algn="ctr">
                <a:lnSpc>
                  <a:spcPts val="4623"/>
                </a:lnSpc>
              </a:pPr>
              <a:r>
                <a:rPr lang="en-US" sz="3302" b="1" spc="-72"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1370916" y="1774364"/>
              <a:ext cx="767203" cy="710537"/>
            </a:xfrm>
            <a:prstGeom prst="rect">
              <a:avLst/>
            </a:prstGeom>
          </p:spPr>
          <p:txBody>
            <a:bodyPr wrap="square" lIns="0" tIns="0" rIns="0" bIns="0" rtlCol="0" anchor="t">
              <a:spAutoFit/>
            </a:bodyPr>
            <a:lstStyle/>
            <a:p>
              <a:pPr algn="ctr">
                <a:lnSpc>
                  <a:spcPts val="4551"/>
                </a:lnSpc>
              </a:pPr>
              <a:r>
                <a:rPr lang="en-US" sz="3251" b="1" spc="-71"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1264268" y="481195"/>
              <a:ext cx="15572435" cy="1362932"/>
            </a:xfrm>
            <a:prstGeom prst="rect">
              <a:avLst/>
            </a:prstGeom>
          </p:spPr>
          <p:txBody>
            <a:bodyPr lIns="0" tIns="0" rIns="0" bIns="0" rtlCol="0" anchor="t">
              <a:spAutoFit/>
            </a:bodyPr>
            <a:lstStyle/>
            <a:p>
              <a:pPr algn="ctr">
                <a:lnSpc>
                  <a:spcPts val="7839"/>
                </a:lnSpc>
              </a:pPr>
              <a:r>
                <a:rPr lang="en-US" sz="5599" b="1">
                  <a:solidFill>
                    <a:srgbClr val="FFFFFF"/>
                  </a:solidFill>
                  <a:latin typeface="Helvetica World Bold"/>
                  <a:ea typeface="Helvetica World Bold"/>
                  <a:cs typeface="Helvetica World Bold"/>
                  <a:sym typeface="Helvetica World Bold"/>
                </a:rPr>
                <a:t>Impact of Ridesharing</a:t>
              </a:r>
            </a:p>
          </p:txBody>
        </p:sp>
      </p:grpSp>
      <p:sp>
        <p:nvSpPr>
          <p:cNvPr id="49" name="Freeform 49"/>
          <p:cNvSpPr/>
          <p:nvPr/>
        </p:nvSpPr>
        <p:spPr>
          <a:xfrm>
            <a:off x="3175895" y="2928242"/>
            <a:ext cx="9062497" cy="6611744"/>
          </a:xfrm>
          <a:custGeom>
            <a:avLst/>
            <a:gdLst/>
            <a:ahLst/>
            <a:cxnLst/>
            <a:rect l="l" t="t" r="r" b="b"/>
            <a:pathLst>
              <a:path w="9062497" h="6611744">
                <a:moveTo>
                  <a:pt x="0" y="0"/>
                </a:moveTo>
                <a:lnTo>
                  <a:pt x="9062497" y="0"/>
                </a:lnTo>
                <a:lnTo>
                  <a:pt x="9062497" y="6611743"/>
                </a:lnTo>
                <a:lnTo>
                  <a:pt x="0" y="6611743"/>
                </a:lnTo>
                <a:lnTo>
                  <a:pt x="0" y="0"/>
                </a:lnTo>
                <a:close/>
              </a:path>
            </a:pathLst>
          </a:custGeom>
          <a:blipFill>
            <a:blip r:embed="rId5"/>
            <a:stretch>
              <a:fillRect t="-307" b="-307"/>
            </a:stretch>
          </a:blipFill>
          <a:ln w="19050" cap="sq">
            <a:solidFill>
              <a:srgbClr val="000000"/>
            </a:solidFill>
            <a:prstDash val="solid"/>
            <a:miter/>
          </a:ln>
        </p:spPr>
        <p:txBody>
          <a:bodyPr/>
          <a:lstStyle/>
          <a:p>
            <a:endParaRPr lang="en-US" dirty="0"/>
          </a:p>
        </p:txBody>
      </p:sp>
      <p:sp>
        <p:nvSpPr>
          <p:cNvPr id="50" name="TextBox 50"/>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51" name="TextBox 51"/>
          <p:cNvSpPr txBox="1"/>
          <p:nvPr/>
        </p:nvSpPr>
        <p:spPr>
          <a:xfrm>
            <a:off x="12238392" y="2918717"/>
            <a:ext cx="5359003" cy="6086854"/>
          </a:xfrm>
          <a:prstGeom prst="rect">
            <a:avLst/>
          </a:prstGeom>
        </p:spPr>
        <p:txBody>
          <a:bodyPr lIns="0" tIns="0" rIns="0" bIns="0" rtlCol="0" anchor="t">
            <a:spAutoFit/>
          </a:bodyPr>
          <a:lstStyle/>
          <a:p>
            <a:pPr marL="998393" lvl="1" indent="-499196" algn="l">
              <a:lnSpc>
                <a:spcPts val="6936"/>
              </a:lnSpc>
              <a:buFont typeface="Arial"/>
              <a:buChar char="•"/>
            </a:pPr>
            <a:r>
              <a:rPr lang="en-US" sz="4624">
                <a:solidFill>
                  <a:srgbClr val="000000"/>
                </a:solidFill>
                <a:latin typeface="Helvetica World"/>
                <a:ea typeface="Helvetica World"/>
                <a:cs typeface="Helvetica World"/>
                <a:sym typeface="Helvetica World"/>
              </a:rPr>
              <a:t>% Change in Ridership after introduction of Uber</a:t>
            </a:r>
          </a:p>
          <a:p>
            <a:pPr marL="998393" lvl="1" indent="-499196" algn="l">
              <a:lnSpc>
                <a:spcPts val="6936"/>
              </a:lnSpc>
              <a:buFont typeface="Arial"/>
              <a:buChar char="•"/>
            </a:pPr>
            <a:r>
              <a:rPr lang="en-US" sz="4624">
                <a:solidFill>
                  <a:srgbClr val="000000"/>
                </a:solidFill>
                <a:latin typeface="Helvetica World"/>
                <a:ea typeface="Helvetica World"/>
                <a:cs typeface="Helvetica World"/>
                <a:sym typeface="Helvetica World"/>
              </a:rPr>
              <a:t>WMATA declined the most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Freeform 3"/>
          <p:cNvSpPr/>
          <p:nvPr/>
        </p:nvSpPr>
        <p:spPr>
          <a:xfrm>
            <a:off x="2333190" y="2170939"/>
            <a:ext cx="6323563" cy="7406716"/>
          </a:xfrm>
          <a:custGeom>
            <a:avLst/>
            <a:gdLst/>
            <a:ahLst/>
            <a:cxnLst/>
            <a:rect l="l" t="t" r="r" b="b"/>
            <a:pathLst>
              <a:path w="6323563" h="7406716">
                <a:moveTo>
                  <a:pt x="0" y="0"/>
                </a:moveTo>
                <a:lnTo>
                  <a:pt x="6323563" y="0"/>
                </a:lnTo>
                <a:lnTo>
                  <a:pt x="6323563" y="7406717"/>
                </a:lnTo>
                <a:lnTo>
                  <a:pt x="0" y="7406717"/>
                </a:lnTo>
                <a:lnTo>
                  <a:pt x="0" y="0"/>
                </a:lnTo>
                <a:close/>
              </a:path>
            </a:pathLst>
          </a:custGeom>
          <a:blipFill>
            <a:blip r:embed="rId3"/>
            <a:stretch>
              <a:fillRect b="-4276"/>
            </a:stretch>
          </a:blipFill>
        </p:spPr>
        <p:txBody>
          <a:bodyPr/>
          <a:lstStyle/>
          <a:p>
            <a:endParaRPr lang="en-US"/>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4"/>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5"/>
              <a:stretch>
                <a:fillRect/>
              </a:stretch>
            </a:blipFill>
          </p:spPr>
          <p:txBody>
            <a:bodyPr/>
            <a:lstStyle/>
            <a:p>
              <a:endParaRPr lang="en-US"/>
            </a:p>
          </p:txBody>
        </p:sp>
      </p:grpSp>
      <p:grpSp>
        <p:nvGrpSpPr>
          <p:cNvPr id="28" name="Group 28"/>
          <p:cNvGrpSpPr/>
          <p:nvPr/>
        </p:nvGrpSpPr>
        <p:grpSpPr>
          <a:xfrm>
            <a:off x="7388170" y="579524"/>
            <a:ext cx="10194885" cy="1591415"/>
            <a:chOff x="0" y="0"/>
            <a:chExt cx="13593180" cy="2121887"/>
          </a:xfrm>
        </p:grpSpPr>
        <p:grpSp>
          <p:nvGrpSpPr>
            <p:cNvPr id="29" name="Group 29"/>
            <p:cNvGrpSpPr/>
            <p:nvPr/>
          </p:nvGrpSpPr>
          <p:grpSpPr>
            <a:xfrm>
              <a:off x="0" y="0"/>
              <a:ext cx="13593180" cy="2121887"/>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39882" tIns="39882" rIns="39882" bIns="39882" rtlCol="0" anchor="ctr"/>
              <a:lstStyle/>
              <a:p>
                <a:pPr algn="ctr">
                  <a:lnSpc>
                    <a:spcPts val="1704"/>
                  </a:lnSpc>
                </a:pPr>
                <a:endParaRPr/>
              </a:p>
            </p:txBody>
          </p:sp>
        </p:grpSp>
        <p:grpSp>
          <p:nvGrpSpPr>
            <p:cNvPr id="32" name="Group 32"/>
            <p:cNvGrpSpPr/>
            <p:nvPr/>
          </p:nvGrpSpPr>
          <p:grpSpPr>
            <a:xfrm>
              <a:off x="219519" y="1298226"/>
              <a:ext cx="642510" cy="64251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4" name="TextBox 34"/>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5" name="Group 35"/>
            <p:cNvGrpSpPr/>
            <p:nvPr/>
          </p:nvGrpSpPr>
          <p:grpSpPr>
            <a:xfrm>
              <a:off x="981377" y="1298226"/>
              <a:ext cx="642510" cy="64251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7" name="TextBox 37"/>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8" name="Group 38"/>
            <p:cNvGrpSpPr/>
            <p:nvPr/>
          </p:nvGrpSpPr>
          <p:grpSpPr>
            <a:xfrm rot="-10800000">
              <a:off x="12669545" y="1225554"/>
              <a:ext cx="634621" cy="63462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0" name="TextBox 40"/>
              <p:cNvSpPr txBox="1"/>
              <p:nvPr/>
            </p:nvSpPr>
            <p:spPr>
              <a:xfrm>
                <a:off x="76200" y="104775"/>
                <a:ext cx="660400" cy="631825"/>
              </a:xfrm>
              <a:prstGeom prst="rect">
                <a:avLst/>
              </a:prstGeom>
            </p:spPr>
            <p:txBody>
              <a:bodyPr lIns="33860" tIns="33860" rIns="33860" bIns="33860" rtlCol="0" anchor="ctr"/>
              <a:lstStyle/>
              <a:p>
                <a:pPr algn="ctr">
                  <a:lnSpc>
                    <a:spcPts val="1704"/>
                  </a:lnSpc>
                </a:pPr>
                <a:endParaRPr/>
              </a:p>
            </p:txBody>
          </p:sp>
        </p:grpSp>
        <p:grpSp>
          <p:nvGrpSpPr>
            <p:cNvPr id="41" name="Group 41"/>
            <p:cNvGrpSpPr/>
            <p:nvPr/>
          </p:nvGrpSpPr>
          <p:grpSpPr>
            <a:xfrm>
              <a:off x="12946390" y="1356261"/>
              <a:ext cx="295716" cy="373207"/>
              <a:chOff x="0" y="0"/>
              <a:chExt cx="406400" cy="512895"/>
            </a:xfrm>
          </p:grpSpPr>
          <p:sp>
            <p:nvSpPr>
              <p:cNvPr id="42" name="Freeform 42"/>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3" name="TextBox 43"/>
              <p:cNvSpPr txBox="1"/>
              <p:nvPr/>
            </p:nvSpPr>
            <p:spPr>
              <a:xfrm>
                <a:off x="177800" y="28575"/>
                <a:ext cx="152400" cy="484320"/>
              </a:xfrm>
              <a:prstGeom prst="rect">
                <a:avLst/>
              </a:prstGeom>
            </p:spPr>
            <p:txBody>
              <a:bodyPr lIns="33860" tIns="33860" rIns="33860" bIns="33860" rtlCol="0" anchor="ctr"/>
              <a:lstStyle/>
              <a:p>
                <a:pPr algn="ctr">
                  <a:lnSpc>
                    <a:spcPts val="1704"/>
                  </a:lnSpc>
                </a:pPr>
                <a:endParaRPr/>
              </a:p>
            </p:txBody>
          </p:sp>
        </p:grpSp>
        <p:grpSp>
          <p:nvGrpSpPr>
            <p:cNvPr id="44" name="Group 44"/>
            <p:cNvGrpSpPr/>
            <p:nvPr/>
          </p:nvGrpSpPr>
          <p:grpSpPr>
            <a:xfrm rot="-10800000">
              <a:off x="12731605" y="1491860"/>
              <a:ext cx="362643" cy="102010"/>
              <a:chOff x="0" y="0"/>
              <a:chExt cx="107470" cy="30231"/>
            </a:xfrm>
          </p:grpSpPr>
          <p:sp>
            <p:nvSpPr>
              <p:cNvPr id="45" name="Freeform 45"/>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6" name="TextBox 46"/>
              <p:cNvSpPr txBox="1"/>
              <p:nvPr/>
            </p:nvSpPr>
            <p:spPr>
              <a:xfrm>
                <a:off x="0" y="28575"/>
                <a:ext cx="107470" cy="1656"/>
              </a:xfrm>
              <a:prstGeom prst="rect">
                <a:avLst/>
              </a:prstGeom>
            </p:spPr>
            <p:txBody>
              <a:bodyPr lIns="33860" tIns="33860" rIns="33860" bIns="33860" rtlCol="0" anchor="ctr"/>
              <a:lstStyle/>
              <a:p>
                <a:pPr algn="ctr">
                  <a:lnSpc>
                    <a:spcPts val="1704"/>
                  </a:lnSpc>
                </a:pPr>
                <a:endParaRPr/>
              </a:p>
            </p:txBody>
          </p:sp>
        </p:grpSp>
        <p:sp>
          <p:nvSpPr>
            <p:cNvPr id="47" name="TextBox 47"/>
            <p:cNvSpPr txBox="1"/>
            <p:nvPr/>
          </p:nvSpPr>
          <p:spPr>
            <a:xfrm>
              <a:off x="294935" y="1328079"/>
              <a:ext cx="491676" cy="540917"/>
            </a:xfrm>
            <a:prstGeom prst="rect">
              <a:avLst/>
            </a:prstGeom>
          </p:spPr>
          <p:txBody>
            <a:bodyPr wrap="square" lIns="0" tIns="0" rIns="0" bIns="0" rtlCol="0" anchor="t">
              <a:spAutoFit/>
            </a:bodyPr>
            <a:lstStyle/>
            <a:p>
              <a:pPr algn="ctr">
                <a:lnSpc>
                  <a:spcPts val="3472"/>
                </a:lnSpc>
              </a:pPr>
              <a:r>
                <a:rPr lang="en-US" sz="2480" b="1" spc="-54"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1026281" y="1342442"/>
              <a:ext cx="576141" cy="526555"/>
            </a:xfrm>
            <a:prstGeom prst="rect">
              <a:avLst/>
            </a:prstGeom>
          </p:spPr>
          <p:txBody>
            <a:bodyPr wrap="square" lIns="0" tIns="0" rIns="0" bIns="0" rtlCol="0" anchor="t">
              <a:spAutoFit/>
            </a:bodyPr>
            <a:lstStyle/>
            <a:p>
              <a:pPr algn="ctr">
                <a:lnSpc>
                  <a:spcPts val="3417"/>
                </a:lnSpc>
              </a:pPr>
              <a:r>
                <a:rPr lang="en-US" sz="2441" b="1" spc="-53"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949420" y="359098"/>
              <a:ext cx="11694340" cy="1107688"/>
            </a:xfrm>
            <a:prstGeom prst="rect">
              <a:avLst/>
            </a:prstGeom>
          </p:spPr>
          <p:txBody>
            <a:bodyPr lIns="0" tIns="0" rIns="0" bIns="0" rtlCol="0" anchor="t">
              <a:spAutoFit/>
            </a:bodyPr>
            <a:lstStyle/>
            <a:p>
              <a:pPr algn="ctr">
                <a:lnSpc>
                  <a:spcPts val="6447"/>
                </a:lnSpc>
              </a:pPr>
              <a:r>
                <a:rPr lang="en-US" sz="4605" b="1">
                  <a:solidFill>
                    <a:srgbClr val="FFFFFF"/>
                  </a:solidFill>
                  <a:latin typeface="Helvetica World Bold"/>
                  <a:ea typeface="Helvetica World Bold"/>
                  <a:cs typeface="Helvetica World Bold"/>
                  <a:sym typeface="Helvetica World Bold"/>
                </a:rPr>
                <a:t>DC Crime Analysis</a:t>
              </a:r>
            </a:p>
          </p:txBody>
        </p:sp>
      </p:grpSp>
      <p:sp>
        <p:nvSpPr>
          <p:cNvPr id="50" name="TextBox 50"/>
          <p:cNvSpPr txBox="1"/>
          <p:nvPr/>
        </p:nvSpPr>
        <p:spPr>
          <a:xfrm>
            <a:off x="2333190" y="9795273"/>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51" name="TextBox 51"/>
          <p:cNvSpPr txBox="1"/>
          <p:nvPr/>
        </p:nvSpPr>
        <p:spPr>
          <a:xfrm>
            <a:off x="8923453" y="2659571"/>
            <a:ext cx="6145266" cy="1773965"/>
          </a:xfrm>
          <a:prstGeom prst="rect">
            <a:avLst/>
          </a:prstGeom>
        </p:spPr>
        <p:txBody>
          <a:bodyPr lIns="0" tIns="0" rIns="0" bIns="0" rtlCol="0" anchor="t">
            <a:spAutoFit/>
          </a:bodyPr>
          <a:lstStyle/>
          <a:p>
            <a:pPr marL="1138342" lvl="1" indent="-569171" algn="l">
              <a:lnSpc>
                <a:spcPts val="7117"/>
              </a:lnSpc>
              <a:buFont typeface="Arial"/>
              <a:buChar char="•"/>
            </a:pPr>
            <a:r>
              <a:rPr lang="en-US" sz="5272">
                <a:solidFill>
                  <a:srgbClr val="000000"/>
                </a:solidFill>
                <a:latin typeface="Helvetica World"/>
                <a:ea typeface="Helvetica World"/>
                <a:cs typeface="Helvetica World"/>
                <a:sym typeface="Helvetica World"/>
              </a:rPr>
              <a:t>Mapped 34,220 reported crimes</a:t>
            </a:r>
          </a:p>
        </p:txBody>
      </p:sp>
      <p:sp>
        <p:nvSpPr>
          <p:cNvPr id="52" name="TextBox 52"/>
          <p:cNvSpPr txBox="1"/>
          <p:nvPr/>
        </p:nvSpPr>
        <p:spPr>
          <a:xfrm>
            <a:off x="8923453" y="5142655"/>
            <a:ext cx="3616708" cy="1586111"/>
          </a:xfrm>
          <a:prstGeom prst="rect">
            <a:avLst/>
          </a:prstGeom>
        </p:spPr>
        <p:txBody>
          <a:bodyPr lIns="0" tIns="0" rIns="0" bIns="0" rtlCol="0" anchor="t">
            <a:spAutoFit/>
          </a:bodyPr>
          <a:lstStyle/>
          <a:p>
            <a:pPr algn="l">
              <a:lnSpc>
                <a:spcPts val="11798"/>
              </a:lnSpc>
            </a:pPr>
            <a:r>
              <a:rPr lang="en-US" sz="8739" b="1">
                <a:solidFill>
                  <a:srgbClr val="000000"/>
                </a:solidFill>
                <a:latin typeface="Helvetica World Bold"/>
                <a:ea typeface="Helvetica World Bold"/>
                <a:cs typeface="Helvetica World Bold"/>
                <a:sym typeface="Helvetica World Bold"/>
              </a:rPr>
              <a:t>13,259</a:t>
            </a:r>
          </a:p>
        </p:txBody>
      </p:sp>
      <p:sp>
        <p:nvSpPr>
          <p:cNvPr id="53" name="TextBox 53"/>
          <p:cNvSpPr txBox="1"/>
          <p:nvPr/>
        </p:nvSpPr>
        <p:spPr>
          <a:xfrm>
            <a:off x="12806861" y="5057775"/>
            <a:ext cx="4523716" cy="1927697"/>
          </a:xfrm>
          <a:prstGeom prst="rect">
            <a:avLst/>
          </a:prstGeom>
        </p:spPr>
        <p:txBody>
          <a:bodyPr lIns="0" tIns="0" rIns="0" bIns="0" rtlCol="0" anchor="t">
            <a:spAutoFit/>
          </a:bodyPr>
          <a:lstStyle/>
          <a:p>
            <a:pPr algn="ctr">
              <a:lnSpc>
                <a:spcPts val="7142"/>
              </a:lnSpc>
            </a:pPr>
            <a:r>
              <a:rPr lang="en-US" sz="5290" i="1">
                <a:solidFill>
                  <a:srgbClr val="000000"/>
                </a:solidFill>
                <a:latin typeface="Helvetica World Italics"/>
                <a:ea typeface="Helvetica World Italics"/>
                <a:cs typeface="Helvetica World Italics"/>
                <a:sym typeface="Helvetica World Italics"/>
              </a:rPr>
              <a:t>Theft/Robbery/Burglary</a:t>
            </a:r>
          </a:p>
        </p:txBody>
      </p:sp>
      <p:sp>
        <p:nvSpPr>
          <p:cNvPr id="54" name="TextBox 54"/>
          <p:cNvSpPr txBox="1"/>
          <p:nvPr/>
        </p:nvSpPr>
        <p:spPr>
          <a:xfrm>
            <a:off x="10503260" y="7098229"/>
            <a:ext cx="1982353" cy="1571466"/>
          </a:xfrm>
          <a:prstGeom prst="rect">
            <a:avLst/>
          </a:prstGeom>
        </p:spPr>
        <p:txBody>
          <a:bodyPr lIns="0" tIns="0" rIns="0" bIns="0" rtlCol="0" anchor="t">
            <a:spAutoFit/>
          </a:bodyPr>
          <a:lstStyle/>
          <a:p>
            <a:pPr algn="l">
              <a:lnSpc>
                <a:spcPts val="11798"/>
              </a:lnSpc>
            </a:pPr>
            <a:r>
              <a:rPr lang="en-US" sz="8739" b="1">
                <a:solidFill>
                  <a:srgbClr val="000000"/>
                </a:solidFill>
                <a:latin typeface="Helvetica World Bold"/>
                <a:ea typeface="Helvetica World Bold"/>
                <a:cs typeface="Helvetica World Bold"/>
                <a:sym typeface="Helvetica World Bold"/>
              </a:rPr>
              <a:t>274 </a:t>
            </a:r>
          </a:p>
        </p:txBody>
      </p:sp>
      <p:sp>
        <p:nvSpPr>
          <p:cNvPr id="55" name="TextBox 55"/>
          <p:cNvSpPr txBox="1"/>
          <p:nvPr/>
        </p:nvSpPr>
        <p:spPr>
          <a:xfrm>
            <a:off x="13273574" y="7395047"/>
            <a:ext cx="3590291" cy="1015930"/>
          </a:xfrm>
          <a:prstGeom prst="rect">
            <a:avLst/>
          </a:prstGeom>
        </p:spPr>
        <p:txBody>
          <a:bodyPr lIns="0" tIns="0" rIns="0" bIns="0" rtlCol="0" anchor="t">
            <a:spAutoFit/>
          </a:bodyPr>
          <a:lstStyle/>
          <a:p>
            <a:pPr algn="ctr">
              <a:lnSpc>
                <a:spcPts val="7553"/>
              </a:lnSpc>
            </a:pPr>
            <a:r>
              <a:rPr lang="en-US" sz="5595" i="1">
                <a:solidFill>
                  <a:srgbClr val="000000"/>
                </a:solidFill>
                <a:latin typeface="Helvetica World Italics"/>
                <a:ea typeface="Helvetica World Italics"/>
                <a:cs typeface="Helvetica World Italics"/>
                <a:sym typeface="Helvetica World Italics"/>
              </a:rPr>
              <a:t>Homicides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0714" t="-27205" r="-57770" b="-50807"/>
            </a:stretch>
          </a:blipFill>
        </p:spPr>
        <p:txBody>
          <a:bodyPr/>
          <a:lstStyle/>
          <a:p>
            <a:endParaRPr lang="en-US"/>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4"/>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5"/>
              <a:stretch>
                <a:fillRect/>
              </a:stretch>
            </a:blipFill>
          </p:spPr>
          <p:txBody>
            <a:bodyPr/>
            <a:lstStyle/>
            <a:p>
              <a:endParaRPr lang="en-US"/>
            </a:p>
          </p:txBody>
        </p:sp>
      </p:grpSp>
      <p:grpSp>
        <p:nvGrpSpPr>
          <p:cNvPr id="28" name="Group 28"/>
          <p:cNvGrpSpPr/>
          <p:nvPr/>
        </p:nvGrpSpPr>
        <p:grpSpPr>
          <a:xfrm>
            <a:off x="7388170" y="579524"/>
            <a:ext cx="10194885" cy="1591415"/>
            <a:chOff x="0" y="0"/>
            <a:chExt cx="13593180" cy="2121887"/>
          </a:xfrm>
        </p:grpSpPr>
        <p:grpSp>
          <p:nvGrpSpPr>
            <p:cNvPr id="29" name="Group 29"/>
            <p:cNvGrpSpPr/>
            <p:nvPr/>
          </p:nvGrpSpPr>
          <p:grpSpPr>
            <a:xfrm>
              <a:off x="0" y="0"/>
              <a:ext cx="13593180" cy="2121887"/>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39882" tIns="39882" rIns="39882" bIns="39882" rtlCol="0" anchor="ctr"/>
              <a:lstStyle/>
              <a:p>
                <a:pPr algn="ctr">
                  <a:lnSpc>
                    <a:spcPts val="1704"/>
                  </a:lnSpc>
                </a:pPr>
                <a:endParaRPr/>
              </a:p>
            </p:txBody>
          </p:sp>
        </p:grpSp>
        <p:grpSp>
          <p:nvGrpSpPr>
            <p:cNvPr id="32" name="Group 32"/>
            <p:cNvGrpSpPr/>
            <p:nvPr/>
          </p:nvGrpSpPr>
          <p:grpSpPr>
            <a:xfrm>
              <a:off x="219519" y="1298226"/>
              <a:ext cx="642510" cy="64251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4" name="TextBox 34"/>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5" name="Group 35"/>
            <p:cNvGrpSpPr/>
            <p:nvPr/>
          </p:nvGrpSpPr>
          <p:grpSpPr>
            <a:xfrm>
              <a:off x="981377" y="1298226"/>
              <a:ext cx="642510" cy="64251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7" name="TextBox 37"/>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8" name="Group 38"/>
            <p:cNvGrpSpPr/>
            <p:nvPr/>
          </p:nvGrpSpPr>
          <p:grpSpPr>
            <a:xfrm rot="-10800000">
              <a:off x="12669545" y="1225554"/>
              <a:ext cx="634621" cy="63462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0" name="TextBox 40"/>
              <p:cNvSpPr txBox="1"/>
              <p:nvPr/>
            </p:nvSpPr>
            <p:spPr>
              <a:xfrm>
                <a:off x="76200" y="104775"/>
                <a:ext cx="660400" cy="631825"/>
              </a:xfrm>
              <a:prstGeom prst="rect">
                <a:avLst/>
              </a:prstGeom>
            </p:spPr>
            <p:txBody>
              <a:bodyPr lIns="33860" tIns="33860" rIns="33860" bIns="33860" rtlCol="0" anchor="ctr"/>
              <a:lstStyle/>
              <a:p>
                <a:pPr algn="ctr">
                  <a:lnSpc>
                    <a:spcPts val="1704"/>
                  </a:lnSpc>
                </a:pPr>
                <a:endParaRPr/>
              </a:p>
            </p:txBody>
          </p:sp>
        </p:grpSp>
        <p:grpSp>
          <p:nvGrpSpPr>
            <p:cNvPr id="41" name="Group 41"/>
            <p:cNvGrpSpPr/>
            <p:nvPr/>
          </p:nvGrpSpPr>
          <p:grpSpPr>
            <a:xfrm>
              <a:off x="12946390" y="1356261"/>
              <a:ext cx="295716" cy="373207"/>
              <a:chOff x="0" y="0"/>
              <a:chExt cx="406400" cy="512895"/>
            </a:xfrm>
          </p:grpSpPr>
          <p:sp>
            <p:nvSpPr>
              <p:cNvPr id="42" name="Freeform 42"/>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3" name="TextBox 43"/>
              <p:cNvSpPr txBox="1"/>
              <p:nvPr/>
            </p:nvSpPr>
            <p:spPr>
              <a:xfrm>
                <a:off x="177800" y="28575"/>
                <a:ext cx="152400" cy="484320"/>
              </a:xfrm>
              <a:prstGeom prst="rect">
                <a:avLst/>
              </a:prstGeom>
            </p:spPr>
            <p:txBody>
              <a:bodyPr lIns="33860" tIns="33860" rIns="33860" bIns="33860" rtlCol="0" anchor="ctr"/>
              <a:lstStyle/>
              <a:p>
                <a:pPr algn="ctr">
                  <a:lnSpc>
                    <a:spcPts val="1704"/>
                  </a:lnSpc>
                </a:pPr>
                <a:endParaRPr/>
              </a:p>
            </p:txBody>
          </p:sp>
        </p:grpSp>
        <p:grpSp>
          <p:nvGrpSpPr>
            <p:cNvPr id="44" name="Group 44"/>
            <p:cNvGrpSpPr/>
            <p:nvPr/>
          </p:nvGrpSpPr>
          <p:grpSpPr>
            <a:xfrm rot="-10800000">
              <a:off x="12731605" y="1491860"/>
              <a:ext cx="362643" cy="102010"/>
              <a:chOff x="0" y="0"/>
              <a:chExt cx="107470" cy="30231"/>
            </a:xfrm>
          </p:grpSpPr>
          <p:sp>
            <p:nvSpPr>
              <p:cNvPr id="45" name="Freeform 45"/>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6" name="TextBox 46"/>
              <p:cNvSpPr txBox="1"/>
              <p:nvPr/>
            </p:nvSpPr>
            <p:spPr>
              <a:xfrm>
                <a:off x="0" y="28575"/>
                <a:ext cx="107470" cy="1656"/>
              </a:xfrm>
              <a:prstGeom prst="rect">
                <a:avLst/>
              </a:prstGeom>
            </p:spPr>
            <p:txBody>
              <a:bodyPr lIns="33860" tIns="33860" rIns="33860" bIns="33860" rtlCol="0" anchor="ctr"/>
              <a:lstStyle/>
              <a:p>
                <a:pPr algn="ctr">
                  <a:lnSpc>
                    <a:spcPts val="1704"/>
                  </a:lnSpc>
                </a:pPr>
                <a:endParaRPr/>
              </a:p>
            </p:txBody>
          </p:sp>
        </p:grpSp>
        <p:sp>
          <p:nvSpPr>
            <p:cNvPr id="47" name="TextBox 47"/>
            <p:cNvSpPr txBox="1"/>
            <p:nvPr/>
          </p:nvSpPr>
          <p:spPr>
            <a:xfrm>
              <a:off x="316465" y="1323412"/>
              <a:ext cx="448615" cy="540917"/>
            </a:xfrm>
            <a:prstGeom prst="rect">
              <a:avLst/>
            </a:prstGeom>
          </p:spPr>
          <p:txBody>
            <a:bodyPr wrap="square" lIns="0" tIns="0" rIns="0" bIns="0" rtlCol="0" anchor="t">
              <a:spAutoFit/>
            </a:bodyPr>
            <a:lstStyle/>
            <a:p>
              <a:pPr algn="ctr">
                <a:lnSpc>
                  <a:spcPts val="3472"/>
                </a:lnSpc>
              </a:pPr>
              <a:r>
                <a:rPr lang="en-US" sz="2480" b="1" spc="-54"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1027823" y="1342935"/>
              <a:ext cx="549617" cy="526555"/>
            </a:xfrm>
            <a:prstGeom prst="rect">
              <a:avLst/>
            </a:prstGeom>
          </p:spPr>
          <p:txBody>
            <a:bodyPr wrap="square" lIns="0" tIns="0" rIns="0" bIns="0" rtlCol="0" anchor="t">
              <a:spAutoFit/>
            </a:bodyPr>
            <a:lstStyle/>
            <a:p>
              <a:pPr algn="ctr">
                <a:lnSpc>
                  <a:spcPts val="3417"/>
                </a:lnSpc>
              </a:pPr>
              <a:r>
                <a:rPr lang="en-US" sz="2441" b="1" spc="-53"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949420" y="359098"/>
              <a:ext cx="11694340" cy="1107688"/>
            </a:xfrm>
            <a:prstGeom prst="rect">
              <a:avLst/>
            </a:prstGeom>
          </p:spPr>
          <p:txBody>
            <a:bodyPr lIns="0" tIns="0" rIns="0" bIns="0" rtlCol="0" anchor="t">
              <a:spAutoFit/>
            </a:bodyPr>
            <a:lstStyle/>
            <a:p>
              <a:pPr algn="ctr">
                <a:lnSpc>
                  <a:spcPts val="6447"/>
                </a:lnSpc>
              </a:pPr>
              <a:r>
                <a:rPr lang="en-US" sz="4605" b="1">
                  <a:solidFill>
                    <a:srgbClr val="FFFFFF"/>
                  </a:solidFill>
                  <a:latin typeface="Helvetica World Bold"/>
                  <a:ea typeface="Helvetica World Bold"/>
                  <a:cs typeface="Helvetica World Bold"/>
                  <a:sym typeface="Helvetica World Bold"/>
                </a:rPr>
                <a:t>DC Crime Analysis</a:t>
              </a:r>
            </a:p>
          </p:txBody>
        </p:sp>
      </p:grpSp>
      <p:grpSp>
        <p:nvGrpSpPr>
          <p:cNvPr id="50" name="Group 50"/>
          <p:cNvGrpSpPr/>
          <p:nvPr/>
        </p:nvGrpSpPr>
        <p:grpSpPr>
          <a:xfrm rot="-6787457">
            <a:off x="5253446" y="6096104"/>
            <a:ext cx="920727" cy="1255274"/>
            <a:chOff x="0" y="0"/>
            <a:chExt cx="596178" cy="812800"/>
          </a:xfrm>
        </p:grpSpPr>
        <p:sp>
          <p:nvSpPr>
            <p:cNvPr id="51" name="Freeform 51"/>
            <p:cNvSpPr/>
            <p:nvPr/>
          </p:nvSpPr>
          <p:spPr>
            <a:xfrm>
              <a:off x="0" y="0"/>
              <a:ext cx="596178" cy="812800"/>
            </a:xfrm>
            <a:custGeom>
              <a:avLst/>
              <a:gdLst/>
              <a:ahLst/>
              <a:cxnLst/>
              <a:rect l="l" t="t" r="r" b="b"/>
              <a:pathLst>
                <a:path w="596178" h="812800">
                  <a:moveTo>
                    <a:pt x="298089" y="812800"/>
                  </a:moveTo>
                  <a:lnTo>
                    <a:pt x="0" y="406400"/>
                  </a:lnTo>
                  <a:lnTo>
                    <a:pt x="203200" y="406400"/>
                  </a:lnTo>
                  <a:lnTo>
                    <a:pt x="203200" y="0"/>
                  </a:lnTo>
                  <a:lnTo>
                    <a:pt x="392978" y="0"/>
                  </a:lnTo>
                  <a:lnTo>
                    <a:pt x="392978" y="406400"/>
                  </a:lnTo>
                  <a:lnTo>
                    <a:pt x="596178" y="406400"/>
                  </a:lnTo>
                  <a:lnTo>
                    <a:pt x="298089" y="812800"/>
                  </a:lnTo>
                  <a:close/>
                </a:path>
              </a:pathLst>
            </a:custGeom>
            <a:solidFill>
              <a:srgbClr val="FF3131"/>
            </a:solidFill>
            <a:ln w="57150" cap="sq">
              <a:solidFill>
                <a:srgbClr val="000000"/>
              </a:solidFill>
              <a:prstDash val="solid"/>
              <a:miter/>
            </a:ln>
          </p:spPr>
          <p:txBody>
            <a:bodyPr/>
            <a:lstStyle/>
            <a:p>
              <a:endParaRPr lang="en-US"/>
            </a:p>
          </p:txBody>
        </p:sp>
        <p:sp>
          <p:nvSpPr>
            <p:cNvPr id="52" name="TextBox 52"/>
            <p:cNvSpPr txBox="1"/>
            <p:nvPr/>
          </p:nvSpPr>
          <p:spPr>
            <a:xfrm>
              <a:off x="203200" y="28575"/>
              <a:ext cx="189778" cy="682625"/>
            </a:xfrm>
            <a:prstGeom prst="rect">
              <a:avLst/>
            </a:prstGeom>
          </p:spPr>
          <p:txBody>
            <a:bodyPr lIns="50800" tIns="50800" rIns="50800" bIns="50800" rtlCol="0" anchor="ctr"/>
            <a:lstStyle/>
            <a:p>
              <a:pPr algn="ctr">
                <a:lnSpc>
                  <a:spcPts val="1704"/>
                </a:lnSpc>
              </a:pPr>
              <a:endParaRPr/>
            </a:p>
          </p:txBody>
        </p:sp>
      </p:grpSp>
      <p:grpSp>
        <p:nvGrpSpPr>
          <p:cNvPr id="53" name="Group 53"/>
          <p:cNvGrpSpPr/>
          <p:nvPr/>
        </p:nvGrpSpPr>
        <p:grpSpPr>
          <a:xfrm rot="-8892254">
            <a:off x="11702962" y="3566713"/>
            <a:ext cx="920727" cy="1255274"/>
            <a:chOff x="0" y="0"/>
            <a:chExt cx="596178" cy="812800"/>
          </a:xfrm>
        </p:grpSpPr>
        <p:sp>
          <p:nvSpPr>
            <p:cNvPr id="54" name="Freeform 54"/>
            <p:cNvSpPr/>
            <p:nvPr/>
          </p:nvSpPr>
          <p:spPr>
            <a:xfrm>
              <a:off x="0" y="0"/>
              <a:ext cx="596178" cy="812800"/>
            </a:xfrm>
            <a:custGeom>
              <a:avLst/>
              <a:gdLst/>
              <a:ahLst/>
              <a:cxnLst/>
              <a:rect l="l" t="t" r="r" b="b"/>
              <a:pathLst>
                <a:path w="596178" h="812800">
                  <a:moveTo>
                    <a:pt x="298089" y="812800"/>
                  </a:moveTo>
                  <a:lnTo>
                    <a:pt x="0" y="406400"/>
                  </a:lnTo>
                  <a:lnTo>
                    <a:pt x="203200" y="406400"/>
                  </a:lnTo>
                  <a:lnTo>
                    <a:pt x="203200" y="0"/>
                  </a:lnTo>
                  <a:lnTo>
                    <a:pt x="392978" y="0"/>
                  </a:lnTo>
                  <a:lnTo>
                    <a:pt x="392978" y="406400"/>
                  </a:lnTo>
                  <a:lnTo>
                    <a:pt x="596178" y="406400"/>
                  </a:lnTo>
                  <a:lnTo>
                    <a:pt x="298089" y="812800"/>
                  </a:lnTo>
                  <a:close/>
                </a:path>
              </a:pathLst>
            </a:custGeom>
            <a:solidFill>
              <a:srgbClr val="FF3131"/>
            </a:solidFill>
            <a:ln w="57150" cap="sq">
              <a:solidFill>
                <a:srgbClr val="000000"/>
              </a:solidFill>
              <a:prstDash val="solid"/>
              <a:miter/>
            </a:ln>
          </p:spPr>
          <p:txBody>
            <a:bodyPr/>
            <a:lstStyle/>
            <a:p>
              <a:endParaRPr lang="en-US"/>
            </a:p>
          </p:txBody>
        </p:sp>
        <p:sp>
          <p:nvSpPr>
            <p:cNvPr id="55" name="TextBox 55"/>
            <p:cNvSpPr txBox="1"/>
            <p:nvPr/>
          </p:nvSpPr>
          <p:spPr>
            <a:xfrm>
              <a:off x="203200" y="28575"/>
              <a:ext cx="189778" cy="682625"/>
            </a:xfrm>
            <a:prstGeom prst="rect">
              <a:avLst/>
            </a:prstGeom>
          </p:spPr>
          <p:txBody>
            <a:bodyPr lIns="50800" tIns="50800" rIns="50800" bIns="50800" rtlCol="0" anchor="ctr"/>
            <a:lstStyle/>
            <a:p>
              <a:pPr algn="ctr">
                <a:lnSpc>
                  <a:spcPts val="1704"/>
                </a:lnSpc>
              </a:pPr>
              <a:endParaRPr/>
            </a:p>
          </p:txBody>
        </p:sp>
      </p:grpSp>
      <p:grpSp>
        <p:nvGrpSpPr>
          <p:cNvPr id="56" name="Group 56"/>
          <p:cNvGrpSpPr/>
          <p:nvPr/>
        </p:nvGrpSpPr>
        <p:grpSpPr>
          <a:xfrm rot="9872267">
            <a:off x="16949109" y="4803022"/>
            <a:ext cx="920727" cy="1255274"/>
            <a:chOff x="0" y="0"/>
            <a:chExt cx="596178" cy="812800"/>
          </a:xfrm>
        </p:grpSpPr>
        <p:sp>
          <p:nvSpPr>
            <p:cNvPr id="57" name="Freeform 57"/>
            <p:cNvSpPr/>
            <p:nvPr/>
          </p:nvSpPr>
          <p:spPr>
            <a:xfrm>
              <a:off x="0" y="0"/>
              <a:ext cx="596178" cy="812800"/>
            </a:xfrm>
            <a:custGeom>
              <a:avLst/>
              <a:gdLst/>
              <a:ahLst/>
              <a:cxnLst/>
              <a:rect l="l" t="t" r="r" b="b"/>
              <a:pathLst>
                <a:path w="596178" h="812800">
                  <a:moveTo>
                    <a:pt x="298089" y="812800"/>
                  </a:moveTo>
                  <a:lnTo>
                    <a:pt x="0" y="406400"/>
                  </a:lnTo>
                  <a:lnTo>
                    <a:pt x="203200" y="406400"/>
                  </a:lnTo>
                  <a:lnTo>
                    <a:pt x="203200" y="0"/>
                  </a:lnTo>
                  <a:lnTo>
                    <a:pt x="392978" y="0"/>
                  </a:lnTo>
                  <a:lnTo>
                    <a:pt x="392978" y="406400"/>
                  </a:lnTo>
                  <a:lnTo>
                    <a:pt x="596178" y="406400"/>
                  </a:lnTo>
                  <a:lnTo>
                    <a:pt x="298089" y="812800"/>
                  </a:lnTo>
                  <a:close/>
                </a:path>
              </a:pathLst>
            </a:custGeom>
            <a:solidFill>
              <a:srgbClr val="FF3131"/>
            </a:solidFill>
            <a:ln w="57150" cap="sq">
              <a:solidFill>
                <a:srgbClr val="000000"/>
              </a:solidFill>
              <a:prstDash val="solid"/>
              <a:miter/>
            </a:ln>
          </p:spPr>
          <p:txBody>
            <a:bodyPr/>
            <a:lstStyle/>
            <a:p>
              <a:endParaRPr lang="en-US"/>
            </a:p>
          </p:txBody>
        </p:sp>
        <p:sp>
          <p:nvSpPr>
            <p:cNvPr id="58" name="TextBox 58"/>
            <p:cNvSpPr txBox="1"/>
            <p:nvPr/>
          </p:nvSpPr>
          <p:spPr>
            <a:xfrm>
              <a:off x="203200" y="28575"/>
              <a:ext cx="189778" cy="682625"/>
            </a:xfrm>
            <a:prstGeom prst="rect">
              <a:avLst/>
            </a:prstGeom>
          </p:spPr>
          <p:txBody>
            <a:bodyPr lIns="50800" tIns="50800" rIns="50800" bIns="50800" rtlCol="0" anchor="ctr"/>
            <a:lstStyle/>
            <a:p>
              <a:pPr algn="ctr">
                <a:lnSpc>
                  <a:spcPts val="1704"/>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Freeform 3"/>
          <p:cNvSpPr/>
          <p:nvPr/>
        </p:nvSpPr>
        <p:spPr>
          <a:xfrm>
            <a:off x="0" y="0"/>
            <a:ext cx="18288000" cy="10386743"/>
          </a:xfrm>
          <a:custGeom>
            <a:avLst/>
            <a:gdLst/>
            <a:ahLst/>
            <a:cxnLst/>
            <a:rect l="l" t="t" r="r" b="b"/>
            <a:pathLst>
              <a:path w="18288000" h="10386743">
                <a:moveTo>
                  <a:pt x="0" y="0"/>
                </a:moveTo>
                <a:lnTo>
                  <a:pt x="18288000" y="0"/>
                </a:lnTo>
                <a:lnTo>
                  <a:pt x="18288000" y="10386743"/>
                </a:lnTo>
                <a:lnTo>
                  <a:pt x="0" y="10386743"/>
                </a:lnTo>
                <a:lnTo>
                  <a:pt x="0" y="0"/>
                </a:lnTo>
                <a:close/>
              </a:path>
            </a:pathLst>
          </a:custGeom>
          <a:blipFill>
            <a:blip r:embed="rId3"/>
            <a:stretch>
              <a:fillRect l="-3402" t="-53714" r="-48864" b="-10160"/>
            </a:stretch>
          </a:blipFill>
        </p:spPr>
        <p:txBody>
          <a:bodyPr/>
          <a:lstStyle/>
          <a:p>
            <a:endParaRPr lang="en-US"/>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4"/>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5"/>
              <a:stretch>
                <a:fillRect/>
              </a:stretch>
            </a:blipFill>
          </p:spPr>
          <p:txBody>
            <a:bodyPr/>
            <a:lstStyle/>
            <a:p>
              <a:endParaRPr lang="en-US"/>
            </a:p>
          </p:txBody>
        </p:sp>
      </p:grpSp>
      <p:grpSp>
        <p:nvGrpSpPr>
          <p:cNvPr id="28" name="Group 28"/>
          <p:cNvGrpSpPr/>
          <p:nvPr/>
        </p:nvGrpSpPr>
        <p:grpSpPr>
          <a:xfrm>
            <a:off x="7388170" y="579524"/>
            <a:ext cx="10194885" cy="1591415"/>
            <a:chOff x="0" y="0"/>
            <a:chExt cx="13593180" cy="2121887"/>
          </a:xfrm>
        </p:grpSpPr>
        <p:grpSp>
          <p:nvGrpSpPr>
            <p:cNvPr id="29" name="Group 29"/>
            <p:cNvGrpSpPr/>
            <p:nvPr/>
          </p:nvGrpSpPr>
          <p:grpSpPr>
            <a:xfrm>
              <a:off x="0" y="0"/>
              <a:ext cx="13593180" cy="2121887"/>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39882" tIns="39882" rIns="39882" bIns="39882" rtlCol="0" anchor="ctr"/>
              <a:lstStyle/>
              <a:p>
                <a:pPr algn="ctr">
                  <a:lnSpc>
                    <a:spcPts val="1704"/>
                  </a:lnSpc>
                </a:pPr>
                <a:endParaRPr/>
              </a:p>
            </p:txBody>
          </p:sp>
        </p:grpSp>
        <p:grpSp>
          <p:nvGrpSpPr>
            <p:cNvPr id="32" name="Group 32"/>
            <p:cNvGrpSpPr/>
            <p:nvPr/>
          </p:nvGrpSpPr>
          <p:grpSpPr>
            <a:xfrm>
              <a:off x="219519" y="1298226"/>
              <a:ext cx="642510" cy="64251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4" name="TextBox 34"/>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5" name="Group 35"/>
            <p:cNvGrpSpPr/>
            <p:nvPr/>
          </p:nvGrpSpPr>
          <p:grpSpPr>
            <a:xfrm>
              <a:off x="981377" y="1298226"/>
              <a:ext cx="642510" cy="64251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7" name="TextBox 37"/>
              <p:cNvSpPr txBox="1"/>
              <p:nvPr/>
            </p:nvSpPr>
            <p:spPr>
              <a:xfrm>
                <a:off x="76200" y="104775"/>
                <a:ext cx="660400" cy="631825"/>
              </a:xfrm>
              <a:prstGeom prst="rect">
                <a:avLst/>
              </a:prstGeom>
            </p:spPr>
            <p:txBody>
              <a:bodyPr lIns="34099" tIns="34099" rIns="34099" bIns="34099" rtlCol="0" anchor="ctr"/>
              <a:lstStyle/>
              <a:p>
                <a:pPr algn="ctr">
                  <a:lnSpc>
                    <a:spcPts val="1704"/>
                  </a:lnSpc>
                </a:pPr>
                <a:endParaRPr/>
              </a:p>
            </p:txBody>
          </p:sp>
        </p:grpSp>
        <p:grpSp>
          <p:nvGrpSpPr>
            <p:cNvPr id="38" name="Group 38"/>
            <p:cNvGrpSpPr/>
            <p:nvPr/>
          </p:nvGrpSpPr>
          <p:grpSpPr>
            <a:xfrm rot="-10800000">
              <a:off x="12669545" y="1225554"/>
              <a:ext cx="634621" cy="63462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0" name="TextBox 40"/>
              <p:cNvSpPr txBox="1"/>
              <p:nvPr/>
            </p:nvSpPr>
            <p:spPr>
              <a:xfrm>
                <a:off x="76200" y="104775"/>
                <a:ext cx="660400" cy="631825"/>
              </a:xfrm>
              <a:prstGeom prst="rect">
                <a:avLst/>
              </a:prstGeom>
            </p:spPr>
            <p:txBody>
              <a:bodyPr lIns="33860" tIns="33860" rIns="33860" bIns="33860" rtlCol="0" anchor="ctr"/>
              <a:lstStyle/>
              <a:p>
                <a:pPr algn="ctr">
                  <a:lnSpc>
                    <a:spcPts val="1704"/>
                  </a:lnSpc>
                </a:pPr>
                <a:endParaRPr/>
              </a:p>
            </p:txBody>
          </p:sp>
        </p:grpSp>
        <p:grpSp>
          <p:nvGrpSpPr>
            <p:cNvPr id="41" name="Group 41"/>
            <p:cNvGrpSpPr/>
            <p:nvPr/>
          </p:nvGrpSpPr>
          <p:grpSpPr>
            <a:xfrm>
              <a:off x="12946390" y="1356261"/>
              <a:ext cx="295716" cy="373207"/>
              <a:chOff x="0" y="0"/>
              <a:chExt cx="406400" cy="512895"/>
            </a:xfrm>
          </p:grpSpPr>
          <p:sp>
            <p:nvSpPr>
              <p:cNvPr id="42" name="Freeform 42"/>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43" name="TextBox 43"/>
              <p:cNvSpPr txBox="1"/>
              <p:nvPr/>
            </p:nvSpPr>
            <p:spPr>
              <a:xfrm>
                <a:off x="177800" y="28575"/>
                <a:ext cx="152400" cy="484320"/>
              </a:xfrm>
              <a:prstGeom prst="rect">
                <a:avLst/>
              </a:prstGeom>
            </p:spPr>
            <p:txBody>
              <a:bodyPr lIns="33860" tIns="33860" rIns="33860" bIns="33860" rtlCol="0" anchor="ctr"/>
              <a:lstStyle/>
              <a:p>
                <a:pPr algn="ctr">
                  <a:lnSpc>
                    <a:spcPts val="1704"/>
                  </a:lnSpc>
                </a:pPr>
                <a:endParaRPr/>
              </a:p>
            </p:txBody>
          </p:sp>
        </p:grpSp>
        <p:grpSp>
          <p:nvGrpSpPr>
            <p:cNvPr id="44" name="Group 44"/>
            <p:cNvGrpSpPr/>
            <p:nvPr/>
          </p:nvGrpSpPr>
          <p:grpSpPr>
            <a:xfrm rot="-10800000">
              <a:off x="12731605" y="1491860"/>
              <a:ext cx="362643" cy="102010"/>
              <a:chOff x="0" y="0"/>
              <a:chExt cx="107470" cy="30231"/>
            </a:xfrm>
          </p:grpSpPr>
          <p:sp>
            <p:nvSpPr>
              <p:cNvPr id="45" name="Freeform 45"/>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6" name="TextBox 46"/>
              <p:cNvSpPr txBox="1"/>
              <p:nvPr/>
            </p:nvSpPr>
            <p:spPr>
              <a:xfrm>
                <a:off x="0" y="28575"/>
                <a:ext cx="107470" cy="1656"/>
              </a:xfrm>
              <a:prstGeom prst="rect">
                <a:avLst/>
              </a:prstGeom>
            </p:spPr>
            <p:txBody>
              <a:bodyPr lIns="33860" tIns="33860" rIns="33860" bIns="33860" rtlCol="0" anchor="ctr"/>
              <a:lstStyle/>
              <a:p>
                <a:pPr algn="ctr">
                  <a:lnSpc>
                    <a:spcPts val="1704"/>
                  </a:lnSpc>
                </a:pPr>
                <a:endParaRPr/>
              </a:p>
            </p:txBody>
          </p:sp>
        </p:grpSp>
        <p:sp>
          <p:nvSpPr>
            <p:cNvPr id="47" name="TextBox 47"/>
            <p:cNvSpPr txBox="1"/>
            <p:nvPr/>
          </p:nvSpPr>
          <p:spPr>
            <a:xfrm>
              <a:off x="280221" y="1332760"/>
              <a:ext cx="521104" cy="540917"/>
            </a:xfrm>
            <a:prstGeom prst="rect">
              <a:avLst/>
            </a:prstGeom>
          </p:spPr>
          <p:txBody>
            <a:bodyPr wrap="square" lIns="0" tIns="0" rIns="0" bIns="0" rtlCol="0" anchor="t">
              <a:spAutoFit/>
            </a:bodyPr>
            <a:lstStyle/>
            <a:p>
              <a:pPr algn="ctr">
                <a:lnSpc>
                  <a:spcPts val="3472"/>
                </a:lnSpc>
              </a:pPr>
              <a:r>
                <a:rPr lang="en-US" sz="2480" b="1" spc="-54"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997705" y="1334174"/>
              <a:ext cx="609852" cy="526555"/>
            </a:xfrm>
            <a:prstGeom prst="rect">
              <a:avLst/>
            </a:prstGeom>
          </p:spPr>
          <p:txBody>
            <a:bodyPr wrap="square" lIns="0" tIns="0" rIns="0" bIns="0" rtlCol="0" anchor="t">
              <a:spAutoFit/>
            </a:bodyPr>
            <a:lstStyle/>
            <a:p>
              <a:pPr algn="ctr">
                <a:lnSpc>
                  <a:spcPts val="3417"/>
                </a:lnSpc>
              </a:pPr>
              <a:r>
                <a:rPr lang="en-US" sz="2441" b="1" spc="-53"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949420" y="359098"/>
              <a:ext cx="11694340" cy="1107688"/>
            </a:xfrm>
            <a:prstGeom prst="rect">
              <a:avLst/>
            </a:prstGeom>
          </p:spPr>
          <p:txBody>
            <a:bodyPr lIns="0" tIns="0" rIns="0" bIns="0" rtlCol="0" anchor="t">
              <a:spAutoFit/>
            </a:bodyPr>
            <a:lstStyle/>
            <a:p>
              <a:pPr algn="ctr">
                <a:lnSpc>
                  <a:spcPts val="6447"/>
                </a:lnSpc>
              </a:pPr>
              <a:r>
                <a:rPr lang="en-US" sz="4605" b="1">
                  <a:solidFill>
                    <a:srgbClr val="FFFFFF"/>
                  </a:solidFill>
                  <a:latin typeface="Helvetica World Bold"/>
                  <a:ea typeface="Helvetica World Bold"/>
                  <a:cs typeface="Helvetica World Bold"/>
                  <a:sym typeface="Helvetica World Bold"/>
                </a:rPr>
                <a:t>DC Crime Analysis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18100972" cy="2825550"/>
          </a:xfrm>
        </p:grpSpPr>
        <p:grpSp>
          <p:nvGrpSpPr>
            <p:cNvPr id="28" name="Group 28"/>
            <p:cNvGrpSpPr/>
            <p:nvPr/>
          </p:nvGrpSpPr>
          <p:grpSpPr>
            <a:xfrm>
              <a:off x="0" y="0"/>
              <a:ext cx="18100972" cy="2825550"/>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rot="-10800000">
              <a:off x="16651841" y="1412775"/>
              <a:ext cx="1064275" cy="106427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17116116" y="1631974"/>
              <a:ext cx="495923" cy="625877"/>
              <a:chOff x="0" y="0"/>
              <a:chExt cx="406400" cy="512895"/>
            </a:xfrm>
          </p:grpSpPr>
          <p:sp>
            <p:nvSpPr>
              <p:cNvPr id="35" name="Freeform 35"/>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6" name="TextBox 36"/>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7" name="Group 37"/>
            <p:cNvGrpSpPr/>
            <p:nvPr/>
          </p:nvGrpSpPr>
          <p:grpSpPr>
            <a:xfrm rot="-10800000">
              <a:off x="16755917" y="1859376"/>
              <a:ext cx="608161" cy="171073"/>
              <a:chOff x="0" y="0"/>
              <a:chExt cx="107470" cy="30231"/>
            </a:xfrm>
          </p:grpSpPr>
          <p:sp>
            <p:nvSpPr>
              <p:cNvPr id="38" name="Freeform 38"/>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9" name="TextBox 39"/>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0" name="Group 40"/>
            <p:cNvGrpSpPr/>
            <p:nvPr/>
          </p:nvGrpSpPr>
          <p:grpSpPr>
            <a:xfrm>
              <a:off x="292316" y="1514375"/>
              <a:ext cx="1069951" cy="1069951"/>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2" name="TextBox 4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3" name="Group 43"/>
            <p:cNvGrpSpPr/>
            <p:nvPr/>
          </p:nvGrpSpPr>
          <p:grpSpPr>
            <a:xfrm>
              <a:off x="1561013" y="1514375"/>
              <a:ext cx="1069951" cy="1069951"/>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5" name="TextBox 4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6" name="TextBox 46"/>
            <p:cNvSpPr txBox="1"/>
            <p:nvPr/>
          </p:nvSpPr>
          <p:spPr>
            <a:xfrm>
              <a:off x="426947" y="1562994"/>
              <a:ext cx="790336" cy="897084"/>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1714475" y="1546382"/>
              <a:ext cx="763025" cy="968136"/>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1264268" y="529817"/>
              <a:ext cx="15572435" cy="1406280"/>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Actionable Insights</a:t>
              </a:r>
            </a:p>
          </p:txBody>
        </p:sp>
      </p:grpSp>
      <p:sp>
        <p:nvSpPr>
          <p:cNvPr id="49" name="Freeform 49"/>
          <p:cNvSpPr/>
          <p:nvPr/>
        </p:nvSpPr>
        <p:spPr>
          <a:xfrm>
            <a:off x="3175895" y="3981174"/>
            <a:ext cx="6772506" cy="5307952"/>
          </a:xfrm>
          <a:custGeom>
            <a:avLst/>
            <a:gdLst/>
            <a:ahLst/>
            <a:cxnLst/>
            <a:rect l="l" t="t" r="r" b="b"/>
            <a:pathLst>
              <a:path w="6772506" h="5307952">
                <a:moveTo>
                  <a:pt x="0" y="0"/>
                </a:moveTo>
                <a:lnTo>
                  <a:pt x="6772506" y="0"/>
                </a:lnTo>
                <a:lnTo>
                  <a:pt x="6772506" y="5307952"/>
                </a:lnTo>
                <a:lnTo>
                  <a:pt x="0" y="5307952"/>
                </a:lnTo>
                <a:lnTo>
                  <a:pt x="0" y="0"/>
                </a:lnTo>
                <a:close/>
              </a:path>
            </a:pathLst>
          </a:custGeom>
          <a:blipFill>
            <a:blip r:embed="rId5"/>
            <a:stretch>
              <a:fillRect/>
            </a:stretch>
          </a:blipFill>
          <a:ln w="19050" cap="sq">
            <a:solidFill>
              <a:srgbClr val="000000"/>
            </a:solidFill>
            <a:prstDash val="solid"/>
            <a:miter/>
          </a:ln>
        </p:spPr>
        <p:txBody>
          <a:bodyPr/>
          <a:lstStyle/>
          <a:p>
            <a:endParaRPr lang="en-US"/>
          </a:p>
        </p:txBody>
      </p:sp>
      <p:sp>
        <p:nvSpPr>
          <p:cNvPr id="50" name="TextBox 50"/>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51" name="TextBox 51"/>
          <p:cNvSpPr txBox="1"/>
          <p:nvPr/>
        </p:nvSpPr>
        <p:spPr>
          <a:xfrm>
            <a:off x="10539120" y="4059639"/>
            <a:ext cx="5353999" cy="2741148"/>
          </a:xfrm>
          <a:prstGeom prst="rect">
            <a:avLst/>
          </a:prstGeom>
        </p:spPr>
        <p:txBody>
          <a:bodyPr lIns="0" tIns="0" rIns="0" bIns="0" rtlCol="0" anchor="t">
            <a:spAutoFit/>
          </a:bodyPr>
          <a:lstStyle/>
          <a:p>
            <a:pPr marL="876945" lvl="1" indent="-438473" algn="l">
              <a:lnSpc>
                <a:spcPts val="5483"/>
              </a:lnSpc>
              <a:buFont typeface="Arial"/>
              <a:buChar char="•"/>
            </a:pPr>
            <a:r>
              <a:rPr lang="en-US" sz="4061">
                <a:solidFill>
                  <a:srgbClr val="000000"/>
                </a:solidFill>
                <a:latin typeface="Helvetica World"/>
                <a:ea typeface="Helvetica World"/>
                <a:cs typeface="Helvetica World"/>
                <a:sym typeface="Helvetica World"/>
              </a:rPr>
              <a:t>NYC Subway increased security</a:t>
            </a:r>
          </a:p>
          <a:p>
            <a:pPr marL="876945" lvl="1" indent="-438473" algn="l">
              <a:lnSpc>
                <a:spcPts val="5483"/>
              </a:lnSpc>
              <a:buFont typeface="Arial"/>
              <a:buChar char="•"/>
            </a:pPr>
            <a:r>
              <a:rPr lang="en-US" sz="4061">
                <a:solidFill>
                  <a:srgbClr val="000000"/>
                </a:solidFill>
                <a:latin typeface="Helvetica World"/>
                <a:ea typeface="Helvetica World"/>
                <a:cs typeface="Helvetica World"/>
                <a:sym typeface="Helvetica World"/>
              </a:rPr>
              <a:t>Riders report feeling safer</a:t>
            </a:r>
          </a:p>
        </p:txBody>
      </p:sp>
      <p:sp>
        <p:nvSpPr>
          <p:cNvPr id="52" name="TextBox 52"/>
          <p:cNvSpPr txBox="1"/>
          <p:nvPr/>
        </p:nvSpPr>
        <p:spPr>
          <a:xfrm>
            <a:off x="3175895" y="2857570"/>
            <a:ext cx="13575729" cy="828501"/>
          </a:xfrm>
          <a:prstGeom prst="rect">
            <a:avLst/>
          </a:prstGeom>
        </p:spPr>
        <p:txBody>
          <a:bodyPr lIns="0" tIns="0" rIns="0" bIns="0" rtlCol="0" anchor="t">
            <a:spAutoFit/>
          </a:bodyPr>
          <a:lstStyle/>
          <a:p>
            <a:pPr algn="l">
              <a:lnSpc>
                <a:spcPts val="6199"/>
              </a:lnSpc>
            </a:pPr>
            <a:r>
              <a:rPr lang="en-US" sz="4591" b="1" dirty="0">
                <a:solidFill>
                  <a:srgbClr val="000000"/>
                </a:solidFill>
                <a:latin typeface="Helvetica World Bold"/>
                <a:ea typeface="Helvetica World Bold"/>
                <a:cs typeface="Helvetica World Bold"/>
                <a:sym typeface="Helvetica World Bold"/>
              </a:rPr>
              <a:t>Increase Security patrols during PM &amp; AM Hours </a:t>
            </a:r>
          </a:p>
        </p:txBody>
      </p:sp>
      <p:sp>
        <p:nvSpPr>
          <p:cNvPr id="53" name="TextBox 53"/>
          <p:cNvSpPr txBox="1"/>
          <p:nvPr/>
        </p:nvSpPr>
        <p:spPr>
          <a:xfrm>
            <a:off x="10539120" y="7115112"/>
            <a:ext cx="5353999" cy="2050804"/>
          </a:xfrm>
          <a:prstGeom prst="rect">
            <a:avLst/>
          </a:prstGeom>
        </p:spPr>
        <p:txBody>
          <a:bodyPr lIns="0" tIns="0" rIns="0" bIns="0" rtlCol="0" anchor="t">
            <a:spAutoFit/>
          </a:bodyPr>
          <a:lstStyle/>
          <a:p>
            <a:pPr marL="876945" lvl="1" indent="-438473" algn="l">
              <a:lnSpc>
                <a:spcPts val="5483"/>
              </a:lnSpc>
              <a:buFont typeface="Arial"/>
              <a:buChar char="•"/>
            </a:pPr>
            <a:r>
              <a:rPr lang="en-US" sz="4061">
                <a:solidFill>
                  <a:srgbClr val="000000"/>
                </a:solidFill>
                <a:latin typeface="Helvetica World"/>
                <a:ea typeface="Helvetica World"/>
                <a:cs typeface="Helvetica World"/>
                <a:sym typeface="Helvetica World"/>
              </a:rPr>
              <a:t>Cost-effective to target stations with higher crime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dirty="0"/>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8" name="Group 28"/>
          <p:cNvGrpSpPr/>
          <p:nvPr/>
        </p:nvGrpSpPr>
        <p:grpSpPr>
          <a:xfrm>
            <a:off x="3175895" y="538468"/>
            <a:ext cx="13575729" cy="2119163"/>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dirty="0"/>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rot="-10800000">
            <a:off x="15664776" y="1598050"/>
            <a:ext cx="798206" cy="79820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16012982" y="1762449"/>
            <a:ext cx="371942" cy="469407"/>
            <a:chOff x="0" y="0"/>
            <a:chExt cx="406400" cy="512895"/>
          </a:xfrm>
        </p:grpSpPr>
        <p:sp>
          <p:nvSpPr>
            <p:cNvPr id="35" name="Freeform 35"/>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6" name="TextBox 36"/>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7" name="Group 37"/>
          <p:cNvGrpSpPr/>
          <p:nvPr/>
        </p:nvGrpSpPr>
        <p:grpSpPr>
          <a:xfrm rot="-10800000">
            <a:off x="15742833" y="1933000"/>
            <a:ext cx="456121" cy="128305"/>
            <a:chOff x="0" y="0"/>
            <a:chExt cx="107470" cy="30231"/>
          </a:xfrm>
        </p:grpSpPr>
        <p:sp>
          <p:nvSpPr>
            <p:cNvPr id="38" name="Freeform 38"/>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9" name="TextBox 39"/>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0" name="Group 40"/>
          <p:cNvGrpSpPr/>
          <p:nvPr/>
        </p:nvGrpSpPr>
        <p:grpSpPr>
          <a:xfrm>
            <a:off x="3395132" y="1674250"/>
            <a:ext cx="802463" cy="802463"/>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2" name="TextBox 4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3" name="Group 43"/>
          <p:cNvGrpSpPr/>
          <p:nvPr/>
        </p:nvGrpSpPr>
        <p:grpSpPr>
          <a:xfrm>
            <a:off x="4346655" y="1674250"/>
            <a:ext cx="802463" cy="802463"/>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5" name="TextBox 4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6" name="TextBox 46"/>
          <p:cNvSpPr txBox="1"/>
          <p:nvPr/>
        </p:nvSpPr>
        <p:spPr>
          <a:xfrm>
            <a:off x="3530771" y="1723443"/>
            <a:ext cx="517521"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4467744" y="1708424"/>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2718724" y="3508322"/>
            <a:ext cx="14845606" cy="4852728"/>
          </a:xfrm>
          <a:prstGeom prst="rect">
            <a:avLst/>
          </a:prstGeom>
        </p:spPr>
        <p:txBody>
          <a:bodyPr lIns="0" tIns="0" rIns="0" bIns="0" rtlCol="0" anchor="t">
            <a:spAutoFit/>
          </a:bodyPr>
          <a:lstStyle/>
          <a:p>
            <a:pPr algn="ctr">
              <a:lnSpc>
                <a:spcPts val="6430"/>
              </a:lnSpc>
            </a:pPr>
            <a:r>
              <a:rPr lang="en-US" sz="4763" dirty="0">
                <a:solidFill>
                  <a:srgbClr val="000000"/>
                </a:solidFill>
                <a:latin typeface="Helvetica World"/>
                <a:ea typeface="Helvetica World"/>
                <a:cs typeface="Helvetica World"/>
                <a:sym typeface="Helvetica World"/>
              </a:rPr>
              <a:t>The WMATA can reverse an overall decline in ridership by increasing security at Federal and College stations and offering fare discounts to federal workers and students during AM and PM Peak hours. Strengthening safety and incentivizing federal workers and students can drive long-term ridership growth.</a:t>
            </a:r>
          </a:p>
        </p:txBody>
      </p:sp>
      <p:sp>
        <p:nvSpPr>
          <p:cNvPr id="49" name="TextBox 49"/>
          <p:cNvSpPr txBox="1"/>
          <p:nvPr/>
        </p:nvSpPr>
        <p:spPr>
          <a:xfrm>
            <a:off x="4124096" y="904875"/>
            <a:ext cx="11679327" cy="1085666"/>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Conclusion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2795636" y="3619019"/>
            <a:ext cx="12696727" cy="3048962"/>
            <a:chOff x="0" y="0"/>
            <a:chExt cx="3198669" cy="768121"/>
          </a:xfrm>
        </p:grpSpPr>
        <p:sp>
          <p:nvSpPr>
            <p:cNvPr id="4" name="Freeform 4"/>
            <p:cNvSpPr/>
            <p:nvPr/>
          </p:nvSpPr>
          <p:spPr>
            <a:xfrm>
              <a:off x="0" y="0"/>
              <a:ext cx="3198669" cy="768121"/>
            </a:xfrm>
            <a:custGeom>
              <a:avLst/>
              <a:gdLst/>
              <a:ahLst/>
              <a:cxnLst/>
              <a:rect l="l" t="t" r="r" b="b"/>
              <a:pathLst>
                <a:path w="3198669" h="768121">
                  <a:moveTo>
                    <a:pt x="0" y="0"/>
                  </a:moveTo>
                  <a:lnTo>
                    <a:pt x="3198669" y="0"/>
                  </a:lnTo>
                  <a:lnTo>
                    <a:pt x="3198669" y="768121"/>
                  </a:lnTo>
                  <a:lnTo>
                    <a:pt x="0" y="768121"/>
                  </a:lnTo>
                  <a:close/>
                </a:path>
              </a:pathLst>
            </a:custGeom>
            <a:solidFill>
              <a:srgbClr val="231F20"/>
            </a:solidFill>
            <a:ln w="9525" cap="sq">
              <a:solidFill>
                <a:srgbClr val="000000"/>
              </a:solidFill>
              <a:prstDash val="solid"/>
              <a:miter/>
            </a:ln>
          </p:spPr>
          <p:txBody>
            <a:bodyPr/>
            <a:lstStyle/>
            <a:p>
              <a:endParaRPr lang="en-US"/>
            </a:p>
          </p:txBody>
        </p:sp>
        <p:sp>
          <p:nvSpPr>
            <p:cNvPr id="5" name="TextBox 5"/>
            <p:cNvSpPr txBox="1"/>
            <p:nvPr/>
          </p:nvSpPr>
          <p:spPr>
            <a:xfrm>
              <a:off x="0" y="28575"/>
              <a:ext cx="3198669" cy="739546"/>
            </a:xfrm>
            <a:prstGeom prst="rect">
              <a:avLst/>
            </a:prstGeom>
          </p:spPr>
          <p:txBody>
            <a:bodyPr lIns="53108" tIns="53108" rIns="53108" bIns="53108" rtlCol="0" anchor="ctr"/>
            <a:lstStyle/>
            <a:p>
              <a:pPr algn="ctr">
                <a:lnSpc>
                  <a:spcPts val="1704"/>
                </a:lnSpc>
              </a:pPr>
              <a:endParaRPr/>
            </a:p>
          </p:txBody>
        </p:sp>
      </p:grpSp>
      <p:sp>
        <p:nvSpPr>
          <p:cNvPr id="6" name="TextBox 6"/>
          <p:cNvSpPr txBox="1"/>
          <p:nvPr/>
        </p:nvSpPr>
        <p:spPr>
          <a:xfrm>
            <a:off x="5794621" y="3694781"/>
            <a:ext cx="7159379" cy="1566134"/>
          </a:xfrm>
          <a:prstGeom prst="rect">
            <a:avLst/>
          </a:prstGeom>
        </p:spPr>
        <p:txBody>
          <a:bodyPr wrap="square" lIns="0" tIns="0" rIns="0" bIns="0" rtlCol="0" anchor="t">
            <a:spAutoFit/>
          </a:bodyPr>
          <a:lstStyle/>
          <a:p>
            <a:pPr algn="ctr">
              <a:lnSpc>
                <a:spcPts val="13465"/>
              </a:lnSpc>
            </a:pPr>
            <a:r>
              <a:rPr lang="en-US" sz="9618" b="1" dirty="0">
                <a:solidFill>
                  <a:srgbClr val="FFFFFF"/>
                </a:solidFill>
                <a:latin typeface="Helvetica World Bold"/>
                <a:ea typeface="Helvetica World Bold"/>
                <a:cs typeface="Helvetica World Bold"/>
                <a:sym typeface="Helvetica World Bold"/>
              </a:rPr>
              <a:t>Questions?</a:t>
            </a:r>
          </a:p>
        </p:txBody>
      </p:sp>
      <p:grpSp>
        <p:nvGrpSpPr>
          <p:cNvPr id="7" name="Group 7"/>
          <p:cNvGrpSpPr/>
          <p:nvPr/>
        </p:nvGrpSpPr>
        <p:grpSpPr>
          <a:xfrm>
            <a:off x="7007908" y="5418442"/>
            <a:ext cx="750505" cy="75050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9" name="TextBox 9"/>
            <p:cNvSpPr txBox="1"/>
            <p:nvPr/>
          </p:nvSpPr>
          <p:spPr>
            <a:xfrm>
              <a:off x="76200" y="104775"/>
              <a:ext cx="660400" cy="631825"/>
            </a:xfrm>
            <a:prstGeom prst="rect">
              <a:avLst/>
            </a:prstGeom>
          </p:spPr>
          <p:txBody>
            <a:bodyPr lIns="53108" tIns="53108" rIns="53108" bIns="53108" rtlCol="0" anchor="ctr"/>
            <a:lstStyle/>
            <a:p>
              <a:pPr algn="ctr">
                <a:lnSpc>
                  <a:spcPts val="1704"/>
                </a:lnSpc>
              </a:pPr>
              <a:endParaRPr/>
            </a:p>
          </p:txBody>
        </p:sp>
      </p:grpSp>
      <p:grpSp>
        <p:nvGrpSpPr>
          <p:cNvPr id="10" name="Group 10"/>
          <p:cNvGrpSpPr/>
          <p:nvPr/>
        </p:nvGrpSpPr>
        <p:grpSpPr>
          <a:xfrm>
            <a:off x="7897821" y="5418442"/>
            <a:ext cx="750505" cy="7505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12" name="TextBox 12"/>
            <p:cNvSpPr txBox="1"/>
            <p:nvPr/>
          </p:nvSpPr>
          <p:spPr>
            <a:xfrm>
              <a:off x="76200" y="104775"/>
              <a:ext cx="660400" cy="631825"/>
            </a:xfrm>
            <a:prstGeom prst="rect">
              <a:avLst/>
            </a:prstGeom>
          </p:spPr>
          <p:txBody>
            <a:bodyPr lIns="53108" tIns="53108" rIns="53108" bIns="53108" rtlCol="0" anchor="ctr"/>
            <a:lstStyle/>
            <a:p>
              <a:pPr algn="ctr">
                <a:lnSpc>
                  <a:spcPts val="1704"/>
                </a:lnSpc>
              </a:pPr>
              <a:endParaRPr/>
            </a:p>
          </p:txBody>
        </p:sp>
      </p:grpSp>
      <p:sp>
        <p:nvSpPr>
          <p:cNvPr id="13" name="TextBox 13"/>
          <p:cNvSpPr txBox="1"/>
          <p:nvPr/>
        </p:nvSpPr>
        <p:spPr>
          <a:xfrm>
            <a:off x="7098999" y="5450896"/>
            <a:ext cx="562979" cy="626903"/>
          </a:xfrm>
          <a:prstGeom prst="rect">
            <a:avLst/>
          </a:prstGeom>
        </p:spPr>
        <p:txBody>
          <a:bodyPr wrap="square" lIns="0" tIns="0" rIns="0" bIns="0" rtlCol="0" anchor="t">
            <a:spAutoFit/>
          </a:bodyPr>
          <a:lstStyle/>
          <a:p>
            <a:pPr algn="ctr">
              <a:lnSpc>
                <a:spcPts val="5408"/>
              </a:lnSpc>
            </a:pPr>
            <a:r>
              <a:rPr lang="en-US" sz="3862" b="1" spc="-84" dirty="0">
                <a:solidFill>
                  <a:srgbClr val="FFFFFF"/>
                </a:solidFill>
                <a:latin typeface="Helvetica World Bold"/>
                <a:ea typeface="Helvetica World Bold"/>
                <a:cs typeface="Helvetica World Bold"/>
                <a:sym typeface="Helvetica World Bold"/>
              </a:rPr>
              <a:t>IC</a:t>
            </a:r>
          </a:p>
        </p:txBody>
      </p:sp>
      <p:sp>
        <p:nvSpPr>
          <p:cNvPr id="14" name="TextBox 14"/>
          <p:cNvSpPr txBox="1"/>
          <p:nvPr/>
        </p:nvSpPr>
        <p:spPr>
          <a:xfrm>
            <a:off x="8005465" y="5457584"/>
            <a:ext cx="535216" cy="711363"/>
          </a:xfrm>
          <a:prstGeom prst="rect">
            <a:avLst/>
          </a:prstGeom>
        </p:spPr>
        <p:txBody>
          <a:bodyPr lIns="0" tIns="0" rIns="0" bIns="0" rtlCol="0" anchor="t">
            <a:spAutoFit/>
          </a:bodyPr>
          <a:lstStyle/>
          <a:p>
            <a:pPr algn="ctr">
              <a:lnSpc>
                <a:spcPts val="5323"/>
              </a:lnSpc>
            </a:pPr>
            <a:r>
              <a:rPr lang="en-US" sz="3802" b="1" spc="-83" dirty="0">
                <a:solidFill>
                  <a:srgbClr val="231F20"/>
                </a:solidFill>
                <a:latin typeface="Helvetica World Bold"/>
                <a:ea typeface="Helvetica World Bold"/>
                <a:cs typeface="Helvetica World Bold"/>
                <a:sym typeface="Helvetica World Bold"/>
              </a:rPr>
              <a:t>25</a:t>
            </a:r>
          </a:p>
        </p:txBody>
      </p:sp>
      <p:sp>
        <p:nvSpPr>
          <p:cNvPr id="15" name="TextBox 15"/>
          <p:cNvSpPr txBox="1"/>
          <p:nvPr/>
        </p:nvSpPr>
        <p:spPr>
          <a:xfrm>
            <a:off x="8839312" y="5382505"/>
            <a:ext cx="1863333" cy="682716"/>
          </a:xfrm>
          <a:prstGeom prst="rect">
            <a:avLst/>
          </a:prstGeom>
        </p:spPr>
        <p:txBody>
          <a:bodyPr lIns="0" tIns="0" rIns="0" bIns="0" rtlCol="0" anchor="t">
            <a:spAutoFit/>
          </a:bodyPr>
          <a:lstStyle/>
          <a:p>
            <a:pPr algn="ctr">
              <a:lnSpc>
                <a:spcPts val="5046"/>
              </a:lnSpc>
            </a:pPr>
            <a:r>
              <a:rPr lang="en-US" sz="3604" b="1">
                <a:solidFill>
                  <a:srgbClr val="FFFFFF"/>
                </a:solidFill>
                <a:latin typeface="Helvetica World Bold"/>
                <a:ea typeface="Helvetica World Bold"/>
                <a:cs typeface="Helvetica World Bold"/>
                <a:sym typeface="Helvetica World Bold"/>
              </a:rPr>
              <a:t>Team 30</a:t>
            </a:r>
          </a:p>
        </p:txBody>
      </p:sp>
      <p:grpSp>
        <p:nvGrpSpPr>
          <p:cNvPr id="16" name="Group 16"/>
          <p:cNvGrpSpPr/>
          <p:nvPr/>
        </p:nvGrpSpPr>
        <p:grpSpPr>
          <a:xfrm>
            <a:off x="1519555" y="3619019"/>
            <a:ext cx="1276082" cy="3048962"/>
            <a:chOff x="0" y="0"/>
            <a:chExt cx="321482" cy="768121"/>
          </a:xfrm>
        </p:grpSpPr>
        <p:sp>
          <p:nvSpPr>
            <p:cNvPr id="17" name="Freeform 17"/>
            <p:cNvSpPr/>
            <p:nvPr/>
          </p:nvSpPr>
          <p:spPr>
            <a:xfrm>
              <a:off x="0" y="0"/>
              <a:ext cx="321482" cy="768121"/>
            </a:xfrm>
            <a:custGeom>
              <a:avLst/>
              <a:gdLst/>
              <a:ahLst/>
              <a:cxnLst/>
              <a:rect l="l" t="t" r="r" b="b"/>
              <a:pathLst>
                <a:path w="321482" h="768121">
                  <a:moveTo>
                    <a:pt x="0" y="0"/>
                  </a:moveTo>
                  <a:lnTo>
                    <a:pt x="321482" y="0"/>
                  </a:lnTo>
                  <a:lnTo>
                    <a:pt x="321482" y="768121"/>
                  </a:lnTo>
                  <a:lnTo>
                    <a:pt x="0" y="768121"/>
                  </a:lnTo>
                  <a:close/>
                </a:path>
              </a:pathLst>
            </a:custGeom>
            <a:solidFill>
              <a:srgbClr val="FFFFFF"/>
            </a:solidFill>
            <a:ln w="9525" cap="sq">
              <a:solidFill>
                <a:srgbClr val="000000"/>
              </a:solidFill>
              <a:prstDash val="solid"/>
              <a:miter/>
            </a:ln>
          </p:spPr>
          <p:txBody>
            <a:bodyPr/>
            <a:lstStyle/>
            <a:p>
              <a:endParaRPr lang="en-US"/>
            </a:p>
          </p:txBody>
        </p:sp>
        <p:sp>
          <p:nvSpPr>
            <p:cNvPr id="18" name="TextBox 18"/>
            <p:cNvSpPr txBox="1"/>
            <p:nvPr/>
          </p:nvSpPr>
          <p:spPr>
            <a:xfrm>
              <a:off x="0" y="28575"/>
              <a:ext cx="321482" cy="739546"/>
            </a:xfrm>
            <a:prstGeom prst="rect">
              <a:avLst/>
            </a:prstGeom>
          </p:spPr>
          <p:txBody>
            <a:bodyPr lIns="53108" tIns="53108" rIns="53108" bIns="53108" rtlCol="0" anchor="ctr"/>
            <a:lstStyle/>
            <a:p>
              <a:pPr algn="ctr">
                <a:lnSpc>
                  <a:spcPts val="1704"/>
                </a:lnSpc>
              </a:pPr>
              <a:endParaRPr/>
            </a:p>
          </p:txBody>
        </p:sp>
      </p:grpSp>
      <p:grpSp>
        <p:nvGrpSpPr>
          <p:cNvPr id="19" name="Group 19"/>
          <p:cNvGrpSpPr/>
          <p:nvPr/>
        </p:nvGrpSpPr>
        <p:grpSpPr>
          <a:xfrm>
            <a:off x="1784334" y="4163890"/>
            <a:ext cx="746524" cy="7465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txBody>
            <a:bodyPr/>
            <a:lstStyle/>
            <a:p>
              <a:endParaRPr lang="en-US"/>
            </a:p>
          </p:txBody>
        </p:sp>
        <p:sp>
          <p:nvSpPr>
            <p:cNvPr id="21" name="TextBox 21"/>
            <p:cNvSpPr txBox="1"/>
            <p:nvPr/>
          </p:nvSpPr>
          <p:spPr>
            <a:xfrm>
              <a:off x="76200" y="104775"/>
              <a:ext cx="660400" cy="631825"/>
            </a:xfrm>
            <a:prstGeom prst="rect">
              <a:avLst/>
            </a:prstGeom>
          </p:spPr>
          <p:txBody>
            <a:bodyPr lIns="53108" tIns="53108" rIns="53108" bIns="53108" rtlCol="0" anchor="ctr"/>
            <a:lstStyle/>
            <a:p>
              <a:pPr algn="ctr">
                <a:lnSpc>
                  <a:spcPts val="1704"/>
                </a:lnSpc>
              </a:pPr>
              <a:endParaRPr/>
            </a:p>
          </p:txBody>
        </p:sp>
      </p:grpSp>
      <p:grpSp>
        <p:nvGrpSpPr>
          <p:cNvPr id="22" name="Group 22"/>
          <p:cNvGrpSpPr/>
          <p:nvPr/>
        </p:nvGrpSpPr>
        <p:grpSpPr>
          <a:xfrm rot="-10800000">
            <a:off x="1857337" y="4317645"/>
            <a:ext cx="347860" cy="439014"/>
            <a:chOff x="0" y="0"/>
            <a:chExt cx="406400" cy="512895"/>
          </a:xfrm>
        </p:grpSpPr>
        <p:sp>
          <p:nvSpPr>
            <p:cNvPr id="23" name="Freeform 23"/>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FFFFFF"/>
            </a:solidFill>
          </p:spPr>
          <p:txBody>
            <a:bodyPr/>
            <a:lstStyle/>
            <a:p>
              <a:endParaRPr lang="en-US"/>
            </a:p>
          </p:txBody>
        </p:sp>
        <p:sp>
          <p:nvSpPr>
            <p:cNvPr id="24" name="TextBox 24"/>
            <p:cNvSpPr txBox="1"/>
            <p:nvPr/>
          </p:nvSpPr>
          <p:spPr>
            <a:xfrm>
              <a:off x="177800" y="28575"/>
              <a:ext cx="152400" cy="484320"/>
            </a:xfrm>
            <a:prstGeom prst="rect">
              <a:avLst/>
            </a:prstGeom>
          </p:spPr>
          <p:txBody>
            <a:bodyPr lIns="53108" tIns="53108" rIns="53108" bIns="53108" rtlCol="0" anchor="ctr"/>
            <a:lstStyle/>
            <a:p>
              <a:pPr algn="ctr">
                <a:lnSpc>
                  <a:spcPts val="1704"/>
                </a:lnSpc>
              </a:pPr>
              <a:endParaRPr/>
            </a:p>
          </p:txBody>
        </p:sp>
      </p:grpSp>
      <p:grpSp>
        <p:nvGrpSpPr>
          <p:cNvPr id="25" name="Group 25"/>
          <p:cNvGrpSpPr/>
          <p:nvPr/>
        </p:nvGrpSpPr>
        <p:grpSpPr>
          <a:xfrm>
            <a:off x="2031267" y="4477153"/>
            <a:ext cx="426588" cy="119998"/>
            <a:chOff x="0" y="0"/>
            <a:chExt cx="107470" cy="30231"/>
          </a:xfrm>
        </p:grpSpPr>
        <p:sp>
          <p:nvSpPr>
            <p:cNvPr id="26" name="Freeform 26"/>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FFFFFF"/>
            </a:solidFill>
          </p:spPr>
          <p:txBody>
            <a:bodyPr/>
            <a:lstStyle/>
            <a:p>
              <a:endParaRPr lang="en-US"/>
            </a:p>
          </p:txBody>
        </p:sp>
        <p:sp>
          <p:nvSpPr>
            <p:cNvPr id="27" name="TextBox 27"/>
            <p:cNvSpPr txBox="1"/>
            <p:nvPr/>
          </p:nvSpPr>
          <p:spPr>
            <a:xfrm>
              <a:off x="0" y="28575"/>
              <a:ext cx="107470" cy="1656"/>
            </a:xfrm>
            <a:prstGeom prst="rect">
              <a:avLst/>
            </a:prstGeom>
          </p:spPr>
          <p:txBody>
            <a:bodyPr lIns="53108" tIns="53108" rIns="53108" bIns="53108" rtlCol="0" anchor="ctr"/>
            <a:lstStyle/>
            <a:p>
              <a:pPr algn="ctr">
                <a:lnSpc>
                  <a:spcPts val="1704"/>
                </a:lnSpc>
              </a:pPr>
              <a:endParaRPr/>
            </a:p>
          </p:txBody>
        </p:sp>
      </p:grpSp>
      <p:grpSp>
        <p:nvGrpSpPr>
          <p:cNvPr id="28" name="Group 28"/>
          <p:cNvGrpSpPr/>
          <p:nvPr/>
        </p:nvGrpSpPr>
        <p:grpSpPr>
          <a:xfrm>
            <a:off x="15492364" y="3619019"/>
            <a:ext cx="1276082" cy="3048962"/>
            <a:chOff x="0" y="0"/>
            <a:chExt cx="321482" cy="768121"/>
          </a:xfrm>
        </p:grpSpPr>
        <p:sp>
          <p:nvSpPr>
            <p:cNvPr id="29" name="Freeform 29"/>
            <p:cNvSpPr/>
            <p:nvPr/>
          </p:nvSpPr>
          <p:spPr>
            <a:xfrm>
              <a:off x="0" y="0"/>
              <a:ext cx="321482" cy="768121"/>
            </a:xfrm>
            <a:custGeom>
              <a:avLst/>
              <a:gdLst/>
              <a:ahLst/>
              <a:cxnLst/>
              <a:rect l="l" t="t" r="r" b="b"/>
              <a:pathLst>
                <a:path w="321482" h="768121">
                  <a:moveTo>
                    <a:pt x="0" y="0"/>
                  </a:moveTo>
                  <a:lnTo>
                    <a:pt x="321482" y="0"/>
                  </a:lnTo>
                  <a:lnTo>
                    <a:pt x="321482" y="768121"/>
                  </a:lnTo>
                  <a:lnTo>
                    <a:pt x="0" y="768121"/>
                  </a:lnTo>
                  <a:close/>
                </a:path>
              </a:pathLst>
            </a:custGeom>
            <a:solidFill>
              <a:srgbClr val="FFFFFF"/>
            </a:solidFill>
            <a:ln w="9525" cap="sq">
              <a:solidFill>
                <a:srgbClr val="000000"/>
              </a:solidFill>
              <a:prstDash val="solid"/>
              <a:miter/>
            </a:ln>
          </p:spPr>
          <p:txBody>
            <a:bodyPr/>
            <a:lstStyle/>
            <a:p>
              <a:endParaRPr lang="en-US"/>
            </a:p>
          </p:txBody>
        </p:sp>
        <p:sp>
          <p:nvSpPr>
            <p:cNvPr id="30" name="TextBox 30"/>
            <p:cNvSpPr txBox="1"/>
            <p:nvPr/>
          </p:nvSpPr>
          <p:spPr>
            <a:xfrm>
              <a:off x="0" y="28575"/>
              <a:ext cx="321482" cy="739546"/>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a:off x="15757142" y="4163890"/>
            <a:ext cx="746524" cy="746524"/>
            <a:chOff x="0" y="0"/>
            <a:chExt cx="995365" cy="995365"/>
          </a:xfrm>
        </p:grpSpPr>
        <p:grpSp>
          <p:nvGrpSpPr>
            <p:cNvPr id="32" name="Group 32"/>
            <p:cNvGrpSpPr/>
            <p:nvPr/>
          </p:nvGrpSpPr>
          <p:grpSpPr>
            <a:xfrm rot="-10800000">
              <a:off x="0" y="0"/>
              <a:ext cx="995365" cy="99536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txBody>
              <a:bodyPr/>
              <a:lstStyle/>
              <a:p>
                <a:endParaRPr lang="en-US"/>
              </a:p>
            </p:txBody>
          </p:sp>
          <p:sp>
            <p:nvSpPr>
              <p:cNvPr id="34" name="TextBox 34"/>
              <p:cNvSpPr txBox="1"/>
              <p:nvPr/>
            </p:nvSpPr>
            <p:spPr>
              <a:xfrm>
                <a:off x="76200" y="104775"/>
                <a:ext cx="660400" cy="631825"/>
              </a:xfrm>
              <a:prstGeom prst="rect">
                <a:avLst/>
              </a:prstGeom>
            </p:spPr>
            <p:txBody>
              <a:bodyPr lIns="53108" tIns="53108" rIns="53108" bIns="53108" rtlCol="0" anchor="ctr"/>
              <a:lstStyle/>
              <a:p>
                <a:pPr algn="ctr">
                  <a:lnSpc>
                    <a:spcPts val="1704"/>
                  </a:lnSpc>
                </a:pPr>
                <a:endParaRPr/>
              </a:p>
            </p:txBody>
          </p:sp>
        </p:grpSp>
        <p:grpSp>
          <p:nvGrpSpPr>
            <p:cNvPr id="35" name="Group 35"/>
            <p:cNvGrpSpPr/>
            <p:nvPr/>
          </p:nvGrpSpPr>
          <p:grpSpPr>
            <a:xfrm>
              <a:off x="434215" y="205006"/>
              <a:ext cx="463813" cy="585352"/>
              <a:chOff x="0" y="0"/>
              <a:chExt cx="406400" cy="512895"/>
            </a:xfrm>
          </p:grpSpPr>
          <p:sp>
            <p:nvSpPr>
              <p:cNvPr id="36" name="Freeform 3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FFFFFF"/>
              </a:solidFill>
            </p:spPr>
            <p:txBody>
              <a:bodyPr/>
              <a:lstStyle/>
              <a:p>
                <a:endParaRPr lang="en-US"/>
              </a:p>
            </p:txBody>
          </p:sp>
          <p:sp>
            <p:nvSpPr>
              <p:cNvPr id="37" name="TextBox 37"/>
              <p:cNvSpPr txBox="1"/>
              <p:nvPr/>
            </p:nvSpPr>
            <p:spPr>
              <a:xfrm>
                <a:off x="177800" y="28575"/>
                <a:ext cx="152400" cy="484320"/>
              </a:xfrm>
              <a:prstGeom prst="rect">
                <a:avLst/>
              </a:prstGeom>
            </p:spPr>
            <p:txBody>
              <a:bodyPr lIns="53108" tIns="53108" rIns="53108" bIns="53108" rtlCol="0" anchor="ctr"/>
              <a:lstStyle/>
              <a:p>
                <a:pPr algn="ctr">
                  <a:lnSpc>
                    <a:spcPts val="1704"/>
                  </a:lnSpc>
                </a:pPr>
                <a:endParaRPr/>
              </a:p>
            </p:txBody>
          </p:sp>
        </p:grpSp>
        <p:grpSp>
          <p:nvGrpSpPr>
            <p:cNvPr id="38" name="Group 38"/>
            <p:cNvGrpSpPr/>
            <p:nvPr/>
          </p:nvGrpSpPr>
          <p:grpSpPr>
            <a:xfrm rot="-10800000">
              <a:off x="97337" y="417684"/>
              <a:ext cx="568784" cy="159997"/>
              <a:chOff x="0" y="0"/>
              <a:chExt cx="107470" cy="30231"/>
            </a:xfrm>
          </p:grpSpPr>
          <p:sp>
            <p:nvSpPr>
              <p:cNvPr id="39" name="Freeform 3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FFFFFF"/>
              </a:solidFill>
            </p:spPr>
            <p:txBody>
              <a:bodyPr/>
              <a:lstStyle/>
              <a:p>
                <a:endParaRPr lang="en-US"/>
              </a:p>
            </p:txBody>
          </p:sp>
          <p:sp>
            <p:nvSpPr>
              <p:cNvPr id="40" name="TextBox 40"/>
              <p:cNvSpPr txBox="1"/>
              <p:nvPr/>
            </p:nvSpPr>
            <p:spPr>
              <a:xfrm>
                <a:off x="0" y="28575"/>
                <a:ext cx="107470" cy="1656"/>
              </a:xfrm>
              <a:prstGeom prst="rect">
                <a:avLst/>
              </a:prstGeom>
            </p:spPr>
            <p:txBody>
              <a:bodyPr lIns="53108" tIns="53108" rIns="53108" bIns="53108" rtlCol="0" anchor="ctr"/>
              <a:lstStyle/>
              <a:p>
                <a:pPr algn="ctr">
                  <a:lnSpc>
                    <a:spcPts val="1704"/>
                  </a:lnSpc>
                </a:pPr>
                <a:endParaRPr/>
              </a:p>
            </p:txBody>
          </p:sp>
        </p:grpSp>
      </p:grpSp>
      <p:sp>
        <p:nvSpPr>
          <p:cNvPr id="41" name="TextBox 41"/>
          <p:cNvSpPr txBox="1"/>
          <p:nvPr/>
        </p:nvSpPr>
        <p:spPr>
          <a:xfrm>
            <a:off x="256431" y="9804798"/>
            <a:ext cx="4015624" cy="290195"/>
          </a:xfrm>
          <a:prstGeom prst="rect">
            <a:avLst/>
          </a:prstGeom>
        </p:spPr>
        <p:txBody>
          <a:bodyPr lIns="0" tIns="0" rIns="0" bIns="0" rtlCol="0" anchor="t">
            <a:spAutoFit/>
          </a:bodyPr>
          <a:lstStyle/>
          <a:p>
            <a:pPr algn="l">
              <a:lnSpc>
                <a:spcPts val="2380"/>
              </a:lnSpc>
              <a:spcBef>
                <a:spcPct val="0"/>
              </a:spcBef>
            </a:pPr>
            <a:r>
              <a:rPr lang="en-US" sz="1700">
                <a:solidFill>
                  <a:srgbClr val="231F20"/>
                </a:solidFill>
                <a:latin typeface="Helvetica World"/>
                <a:ea typeface="Helvetica World"/>
                <a:cs typeface="Helvetica World"/>
                <a:sym typeface="Helvetica World"/>
              </a:rPr>
              <a:t>University of Maryland Baltimore County</a:t>
            </a:r>
          </a:p>
        </p:txBody>
      </p:sp>
      <p:sp>
        <p:nvSpPr>
          <p:cNvPr id="42" name="TextBox 42"/>
          <p:cNvSpPr txBox="1"/>
          <p:nvPr/>
        </p:nvSpPr>
        <p:spPr>
          <a:xfrm>
            <a:off x="14122592" y="9795273"/>
            <a:ext cx="4015624" cy="316230"/>
          </a:xfrm>
          <a:prstGeom prst="rect">
            <a:avLst/>
          </a:prstGeom>
        </p:spPr>
        <p:txBody>
          <a:bodyPr lIns="0" tIns="0" rIns="0" bIns="0" rtlCol="0" anchor="t">
            <a:spAutoFit/>
          </a:bodyPr>
          <a:lstStyle/>
          <a:p>
            <a:pPr algn="ctr">
              <a:lnSpc>
                <a:spcPts val="2520"/>
              </a:lnSpc>
              <a:spcBef>
                <a:spcPct val="0"/>
              </a:spcBef>
            </a:pPr>
            <a:r>
              <a:rPr lang="en-US" sz="1800">
                <a:solidFill>
                  <a:srgbClr val="231F20"/>
                </a:solidFill>
                <a:latin typeface="Helvetica World"/>
                <a:ea typeface="Helvetica World"/>
                <a:cs typeface="Helvetica World"/>
                <a:sym typeface="Helvetica World"/>
              </a:rPr>
              <a:t>Background Photo Credit: Larry Levine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sp>
        <p:nvSpPr>
          <p:cNvPr id="27" name="TextBox 27"/>
          <p:cNvSpPr txBox="1"/>
          <p:nvPr/>
        </p:nvSpPr>
        <p:spPr>
          <a:xfrm>
            <a:off x="2333190" y="9795273"/>
            <a:ext cx="4420614"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28" name="Group 28"/>
          <p:cNvGrpSpPr/>
          <p:nvPr/>
        </p:nvGrpSpPr>
        <p:grpSpPr>
          <a:xfrm>
            <a:off x="3426460" y="6297832"/>
            <a:ext cx="13575729" cy="2496998"/>
            <a:chOff x="0" y="0"/>
            <a:chExt cx="18100972" cy="3329330"/>
          </a:xfrm>
        </p:grpSpPr>
        <p:grpSp>
          <p:nvGrpSpPr>
            <p:cNvPr id="29" name="Group 29"/>
            <p:cNvGrpSpPr/>
            <p:nvPr/>
          </p:nvGrpSpPr>
          <p:grpSpPr>
            <a:xfrm>
              <a:off x="0" y="0"/>
              <a:ext cx="18100972" cy="3329330"/>
              <a:chOff x="0" y="0"/>
              <a:chExt cx="3198669" cy="588335"/>
            </a:xfrm>
          </p:grpSpPr>
          <p:sp>
            <p:nvSpPr>
              <p:cNvPr id="30" name="Freeform 30"/>
              <p:cNvSpPr/>
              <p:nvPr/>
            </p:nvSpPr>
            <p:spPr>
              <a:xfrm>
                <a:off x="0" y="0"/>
                <a:ext cx="3198669" cy="588335"/>
              </a:xfrm>
              <a:custGeom>
                <a:avLst/>
                <a:gdLst/>
                <a:ahLst/>
                <a:cxnLst/>
                <a:rect l="l" t="t" r="r" b="b"/>
                <a:pathLst>
                  <a:path w="3198669" h="588335">
                    <a:moveTo>
                      <a:pt x="0" y="0"/>
                    </a:moveTo>
                    <a:lnTo>
                      <a:pt x="3198669" y="0"/>
                    </a:lnTo>
                    <a:lnTo>
                      <a:pt x="3198669" y="588335"/>
                    </a:lnTo>
                    <a:lnTo>
                      <a:pt x="0" y="588335"/>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559760"/>
              </a:xfrm>
              <a:prstGeom prst="rect">
                <a:avLst/>
              </a:prstGeom>
            </p:spPr>
            <p:txBody>
              <a:bodyPr lIns="73986" tIns="73986" rIns="73986" bIns="73986" rtlCol="0" anchor="ctr"/>
              <a:lstStyle/>
              <a:p>
                <a:pPr algn="ctr">
                  <a:lnSpc>
                    <a:spcPts val="1704"/>
                  </a:lnSpc>
                </a:pPr>
                <a:endParaRPr/>
              </a:p>
            </p:txBody>
          </p:sp>
        </p:grpSp>
        <p:sp>
          <p:nvSpPr>
            <p:cNvPr id="32" name="TextBox 32"/>
            <p:cNvSpPr txBox="1"/>
            <p:nvPr/>
          </p:nvSpPr>
          <p:spPr>
            <a:xfrm>
              <a:off x="1884696" y="608240"/>
              <a:ext cx="14493343" cy="1874740"/>
            </a:xfrm>
            <a:prstGeom prst="rect">
              <a:avLst/>
            </a:prstGeom>
          </p:spPr>
          <p:txBody>
            <a:bodyPr lIns="0" tIns="0" rIns="0" bIns="0" rtlCol="0" anchor="t">
              <a:spAutoFit/>
            </a:bodyPr>
            <a:lstStyle/>
            <a:p>
              <a:pPr algn="ctr">
                <a:lnSpc>
                  <a:spcPts val="5319"/>
                </a:lnSpc>
              </a:pPr>
              <a:r>
                <a:rPr lang="en-US" sz="3799" b="1">
                  <a:solidFill>
                    <a:srgbClr val="FFFFFF"/>
                  </a:solidFill>
                  <a:latin typeface="Helvetica World Bold"/>
                  <a:ea typeface="Helvetica World Bold"/>
                  <a:cs typeface="Helvetica World Bold"/>
                  <a:sym typeface="Helvetica World Bold"/>
                </a:rPr>
                <a:t>What factors contributed to ridership decline? </a:t>
              </a:r>
            </a:p>
            <a:p>
              <a:pPr algn="ctr">
                <a:lnSpc>
                  <a:spcPts val="5319"/>
                </a:lnSpc>
              </a:pPr>
              <a:r>
                <a:rPr lang="en-US" sz="3799" b="1">
                  <a:solidFill>
                    <a:srgbClr val="FFFFFF"/>
                  </a:solidFill>
                  <a:latin typeface="Helvetica World Bold"/>
                  <a:ea typeface="Helvetica World Bold"/>
                  <a:cs typeface="Helvetica World Bold"/>
                  <a:sym typeface="Helvetica World Bold"/>
                </a:rPr>
                <a:t>How do we solve this?</a:t>
              </a:r>
            </a:p>
          </p:txBody>
        </p:sp>
        <p:grpSp>
          <p:nvGrpSpPr>
            <p:cNvPr id="33" name="Group 33"/>
            <p:cNvGrpSpPr/>
            <p:nvPr/>
          </p:nvGrpSpPr>
          <p:grpSpPr>
            <a:xfrm>
              <a:off x="320058" y="2326138"/>
              <a:ext cx="768018" cy="768018"/>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35" name="TextBox 3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6" name="Group 36"/>
            <p:cNvGrpSpPr/>
            <p:nvPr/>
          </p:nvGrpSpPr>
          <p:grpSpPr>
            <a:xfrm>
              <a:off x="1230738" y="2326138"/>
              <a:ext cx="768018" cy="768018"/>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38" name="TextBox 38"/>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39" name="TextBox 39"/>
            <p:cNvSpPr txBox="1"/>
            <p:nvPr/>
          </p:nvSpPr>
          <p:spPr>
            <a:xfrm>
              <a:off x="454416" y="2351596"/>
              <a:ext cx="489779" cy="717103"/>
            </a:xfrm>
            <a:prstGeom prst="rect">
              <a:avLst/>
            </a:prstGeom>
          </p:spPr>
          <p:txBody>
            <a:bodyPr lIns="0" tIns="0" rIns="0" bIns="0" rtlCol="0" anchor="t">
              <a:spAutoFit/>
            </a:bodyPr>
            <a:lstStyle/>
            <a:p>
              <a:pPr algn="ctr">
                <a:lnSpc>
                  <a:spcPts val="4150"/>
                </a:lnSpc>
              </a:pPr>
              <a:r>
                <a:rPr lang="en-US" sz="2964" b="1" spc="-65" dirty="0">
                  <a:solidFill>
                    <a:srgbClr val="FFFFFF"/>
                  </a:solidFill>
                  <a:latin typeface="Helvetica World Bold"/>
                  <a:ea typeface="Helvetica World Bold"/>
                  <a:cs typeface="Helvetica World Bold"/>
                  <a:sym typeface="Helvetica World Bold"/>
                </a:rPr>
                <a:t>IC</a:t>
              </a:r>
            </a:p>
          </p:txBody>
        </p:sp>
        <p:sp>
          <p:nvSpPr>
            <p:cNvPr id="40" name="TextBox 40"/>
            <p:cNvSpPr txBox="1"/>
            <p:nvPr/>
          </p:nvSpPr>
          <p:spPr>
            <a:xfrm>
              <a:off x="1268609" y="2361285"/>
              <a:ext cx="694492" cy="634105"/>
            </a:xfrm>
            <a:prstGeom prst="rect">
              <a:avLst/>
            </a:prstGeom>
          </p:spPr>
          <p:txBody>
            <a:bodyPr wrap="square" lIns="0" tIns="0" rIns="0" bIns="0" rtlCol="0" anchor="t">
              <a:spAutoFit/>
            </a:bodyPr>
            <a:lstStyle/>
            <a:p>
              <a:pPr algn="ctr">
                <a:lnSpc>
                  <a:spcPts val="4085"/>
                </a:lnSpc>
              </a:pPr>
              <a:r>
                <a:rPr lang="en-US" sz="2918" b="1" spc="-64" dirty="0">
                  <a:solidFill>
                    <a:srgbClr val="231F20"/>
                  </a:solidFill>
                  <a:latin typeface="Helvetica World Bold"/>
                  <a:ea typeface="Helvetica World Bold"/>
                  <a:cs typeface="Helvetica World Bold"/>
                  <a:sym typeface="Helvetica World Bold"/>
                </a:rPr>
                <a:t>25</a:t>
              </a:r>
            </a:p>
          </p:txBody>
        </p:sp>
      </p:grpSp>
      <p:sp>
        <p:nvSpPr>
          <p:cNvPr id="41" name="TextBox 41"/>
          <p:cNvSpPr txBox="1"/>
          <p:nvPr/>
        </p:nvSpPr>
        <p:spPr>
          <a:xfrm>
            <a:off x="3426460" y="5889309"/>
            <a:ext cx="3727602" cy="273685"/>
          </a:xfrm>
          <a:prstGeom prst="rect">
            <a:avLst/>
          </a:prstGeom>
        </p:spPr>
        <p:txBody>
          <a:bodyPr lIns="0" tIns="0" rIns="0" bIns="0" rtlCol="0" anchor="t">
            <a:spAutoFit/>
          </a:bodyPr>
          <a:lstStyle/>
          <a:p>
            <a:pPr algn="l">
              <a:lnSpc>
                <a:spcPts val="2239"/>
              </a:lnSpc>
              <a:spcBef>
                <a:spcPct val="0"/>
              </a:spcBef>
            </a:pPr>
            <a:r>
              <a:rPr lang="en-US" sz="1599">
                <a:solidFill>
                  <a:srgbClr val="231F20"/>
                </a:solidFill>
                <a:latin typeface="Helvetica World"/>
                <a:ea typeface="Helvetica World"/>
                <a:cs typeface="Helvetica World"/>
                <a:sym typeface="Helvetica World"/>
              </a:rPr>
              <a:t>Source: National Transit Database</a:t>
            </a:r>
          </a:p>
        </p:txBody>
      </p:sp>
      <p:grpSp>
        <p:nvGrpSpPr>
          <p:cNvPr id="42" name="Group 42"/>
          <p:cNvGrpSpPr/>
          <p:nvPr/>
        </p:nvGrpSpPr>
        <p:grpSpPr>
          <a:xfrm>
            <a:off x="3426460" y="2100867"/>
            <a:ext cx="13575729" cy="3796915"/>
            <a:chOff x="0" y="0"/>
            <a:chExt cx="18100972" cy="5062553"/>
          </a:xfrm>
        </p:grpSpPr>
        <p:grpSp>
          <p:nvGrpSpPr>
            <p:cNvPr id="43" name="Group 43"/>
            <p:cNvGrpSpPr/>
            <p:nvPr/>
          </p:nvGrpSpPr>
          <p:grpSpPr>
            <a:xfrm>
              <a:off x="0" y="0"/>
              <a:ext cx="18100972" cy="5062553"/>
              <a:chOff x="0" y="0"/>
              <a:chExt cx="3198669" cy="894617"/>
            </a:xfrm>
          </p:grpSpPr>
          <p:sp>
            <p:nvSpPr>
              <p:cNvPr id="44" name="Freeform 44"/>
              <p:cNvSpPr/>
              <p:nvPr/>
            </p:nvSpPr>
            <p:spPr>
              <a:xfrm>
                <a:off x="0" y="0"/>
                <a:ext cx="3198669" cy="894617"/>
              </a:xfrm>
              <a:custGeom>
                <a:avLst/>
                <a:gdLst/>
                <a:ahLst/>
                <a:cxnLst/>
                <a:rect l="l" t="t" r="r" b="b"/>
                <a:pathLst>
                  <a:path w="3198669" h="894617">
                    <a:moveTo>
                      <a:pt x="0" y="0"/>
                    </a:moveTo>
                    <a:lnTo>
                      <a:pt x="3198669" y="0"/>
                    </a:lnTo>
                    <a:lnTo>
                      <a:pt x="3198669" y="894617"/>
                    </a:lnTo>
                    <a:lnTo>
                      <a:pt x="0" y="894617"/>
                    </a:lnTo>
                    <a:close/>
                  </a:path>
                </a:pathLst>
              </a:custGeom>
              <a:solidFill>
                <a:srgbClr val="231F20"/>
              </a:solidFill>
              <a:ln w="9525" cap="sq">
                <a:solidFill>
                  <a:srgbClr val="000000"/>
                </a:solidFill>
                <a:prstDash val="solid"/>
                <a:miter/>
              </a:ln>
            </p:spPr>
            <p:txBody>
              <a:bodyPr/>
              <a:lstStyle/>
              <a:p>
                <a:endParaRPr lang="en-US"/>
              </a:p>
            </p:txBody>
          </p:sp>
          <p:sp>
            <p:nvSpPr>
              <p:cNvPr id="45" name="TextBox 45"/>
              <p:cNvSpPr txBox="1"/>
              <p:nvPr/>
            </p:nvSpPr>
            <p:spPr>
              <a:xfrm>
                <a:off x="0" y="28575"/>
                <a:ext cx="3198669" cy="866042"/>
              </a:xfrm>
              <a:prstGeom prst="rect">
                <a:avLst/>
              </a:prstGeom>
            </p:spPr>
            <p:txBody>
              <a:bodyPr lIns="45196" tIns="45196" rIns="45196" bIns="45196" rtlCol="0" anchor="ctr"/>
              <a:lstStyle/>
              <a:p>
                <a:pPr algn="ctr">
                  <a:lnSpc>
                    <a:spcPts val="1704"/>
                  </a:lnSpc>
                </a:pPr>
                <a:endParaRPr/>
              </a:p>
            </p:txBody>
          </p:sp>
        </p:grpSp>
        <p:sp>
          <p:nvSpPr>
            <p:cNvPr id="46" name="TextBox 46"/>
            <p:cNvSpPr txBox="1"/>
            <p:nvPr/>
          </p:nvSpPr>
          <p:spPr>
            <a:xfrm>
              <a:off x="1251568" y="434768"/>
              <a:ext cx="15572435" cy="1406280"/>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Problem</a:t>
              </a:r>
            </a:p>
          </p:txBody>
        </p:sp>
        <p:sp>
          <p:nvSpPr>
            <p:cNvPr id="47" name="TextBox 47"/>
            <p:cNvSpPr txBox="1"/>
            <p:nvPr/>
          </p:nvSpPr>
          <p:spPr>
            <a:xfrm>
              <a:off x="1803814" y="2323804"/>
              <a:ext cx="14493343" cy="1874740"/>
            </a:xfrm>
            <a:prstGeom prst="rect">
              <a:avLst/>
            </a:prstGeom>
          </p:spPr>
          <p:txBody>
            <a:bodyPr lIns="0" tIns="0" rIns="0" bIns="0" rtlCol="0" anchor="t">
              <a:spAutoFit/>
            </a:bodyPr>
            <a:lstStyle/>
            <a:p>
              <a:pPr algn="ctr">
                <a:lnSpc>
                  <a:spcPts val="5319"/>
                </a:lnSpc>
              </a:pPr>
              <a:r>
                <a:rPr lang="en-US" sz="3799" b="1">
                  <a:solidFill>
                    <a:srgbClr val="FFFFFF"/>
                  </a:solidFill>
                  <a:latin typeface="Helvetica World Bold"/>
                  <a:ea typeface="Helvetica World Bold"/>
                  <a:cs typeface="Helvetica World Bold"/>
                  <a:sym typeface="Helvetica World Bold"/>
                </a:rPr>
                <a:t>WMATA Metro ridership has dropped 46% since 2009. </a:t>
              </a:r>
            </a:p>
          </p:txBody>
        </p:sp>
        <p:grpSp>
          <p:nvGrpSpPr>
            <p:cNvPr id="48" name="Group 48"/>
            <p:cNvGrpSpPr/>
            <p:nvPr/>
          </p:nvGrpSpPr>
          <p:grpSpPr>
            <a:xfrm>
              <a:off x="643840" y="579392"/>
              <a:ext cx="1240856" cy="1240856"/>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50" name="TextBox 50"/>
              <p:cNvSpPr txBox="1"/>
              <p:nvPr/>
            </p:nvSpPr>
            <p:spPr>
              <a:xfrm>
                <a:off x="76200" y="123825"/>
                <a:ext cx="660400" cy="612775"/>
              </a:xfrm>
              <a:prstGeom prst="rect">
                <a:avLst/>
              </a:prstGeom>
            </p:spPr>
            <p:txBody>
              <a:bodyPr lIns="32925" tIns="32925" rIns="32925" bIns="32925" rtlCol="0" anchor="ctr"/>
              <a:lstStyle/>
              <a:p>
                <a:pPr algn="ctr">
                  <a:lnSpc>
                    <a:spcPts val="2804"/>
                  </a:lnSpc>
                </a:pPr>
                <a:endParaRPr/>
              </a:p>
            </p:txBody>
          </p:sp>
        </p:grpSp>
        <p:sp>
          <p:nvSpPr>
            <p:cNvPr id="51" name="TextBox 51"/>
            <p:cNvSpPr txBox="1"/>
            <p:nvPr/>
          </p:nvSpPr>
          <p:spPr>
            <a:xfrm>
              <a:off x="1087721" y="399735"/>
              <a:ext cx="353095" cy="1476346"/>
            </a:xfrm>
            <a:prstGeom prst="rect">
              <a:avLst/>
            </a:prstGeom>
          </p:spPr>
          <p:txBody>
            <a:bodyPr lIns="0" tIns="0" rIns="0" bIns="0" rtlCol="0" anchor="t">
              <a:spAutoFit/>
            </a:bodyPr>
            <a:lstStyle/>
            <a:p>
              <a:pPr algn="ctr">
                <a:lnSpc>
                  <a:spcPts val="9326"/>
                </a:lnSpc>
              </a:pPr>
              <a:r>
                <a:rPr lang="en-US" sz="6661" b="1">
                  <a:solidFill>
                    <a:srgbClr val="231F20"/>
                  </a:solidFill>
                  <a:latin typeface="Canva Sans Bold"/>
                  <a:ea typeface="Canva Sans Bold"/>
                  <a:cs typeface="Canva Sans Bold"/>
                  <a:sym typeface="Canva Sans Bold"/>
                </a:rPr>
                <a:t>!</a:t>
              </a:r>
            </a:p>
          </p:txBody>
        </p:sp>
        <p:grpSp>
          <p:nvGrpSpPr>
            <p:cNvPr id="52" name="Group 52"/>
            <p:cNvGrpSpPr/>
            <p:nvPr/>
          </p:nvGrpSpPr>
          <p:grpSpPr>
            <a:xfrm rot="-10800000">
              <a:off x="16137086" y="550773"/>
              <a:ext cx="1250595" cy="1250595"/>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54" name="TextBox 5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55" name="Group 55"/>
            <p:cNvGrpSpPr/>
            <p:nvPr/>
          </p:nvGrpSpPr>
          <p:grpSpPr>
            <a:xfrm>
              <a:off x="16682641" y="808347"/>
              <a:ext cx="582743" cy="735448"/>
              <a:chOff x="0" y="0"/>
              <a:chExt cx="406400" cy="512895"/>
            </a:xfrm>
          </p:grpSpPr>
          <p:sp>
            <p:nvSpPr>
              <p:cNvPr id="56" name="Freeform 5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57" name="TextBox 57"/>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58" name="Group 58"/>
            <p:cNvGrpSpPr/>
            <p:nvPr/>
          </p:nvGrpSpPr>
          <p:grpSpPr>
            <a:xfrm rot="-10800000">
              <a:off x="16259382" y="1075559"/>
              <a:ext cx="714631" cy="201023"/>
              <a:chOff x="0" y="0"/>
              <a:chExt cx="107470" cy="30231"/>
            </a:xfrm>
          </p:grpSpPr>
          <p:sp>
            <p:nvSpPr>
              <p:cNvPr id="59" name="Freeform 5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60" name="TextBox 60"/>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8" name="Group 28"/>
          <p:cNvGrpSpPr/>
          <p:nvPr/>
        </p:nvGrpSpPr>
        <p:grpSpPr>
          <a:xfrm>
            <a:off x="3175895" y="538468"/>
            <a:ext cx="13575729" cy="2119163"/>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a:off x="15664776" y="1598050"/>
            <a:ext cx="798206" cy="798206"/>
            <a:chOff x="0" y="0"/>
            <a:chExt cx="1064275" cy="1064275"/>
          </a:xfrm>
        </p:grpSpPr>
        <p:grpSp>
          <p:nvGrpSpPr>
            <p:cNvPr id="32" name="Group 32"/>
            <p:cNvGrpSpPr/>
            <p:nvPr/>
          </p:nvGrpSpPr>
          <p:grpSpPr>
            <a:xfrm rot="-10800000">
              <a:off x="0" y="0"/>
              <a:ext cx="1064275" cy="106427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4" name="TextBox 3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5" name="Group 35"/>
            <p:cNvGrpSpPr/>
            <p:nvPr/>
          </p:nvGrpSpPr>
          <p:grpSpPr>
            <a:xfrm>
              <a:off x="464276" y="219199"/>
              <a:ext cx="495923" cy="625877"/>
              <a:chOff x="0" y="0"/>
              <a:chExt cx="406400" cy="512895"/>
            </a:xfrm>
          </p:grpSpPr>
          <p:sp>
            <p:nvSpPr>
              <p:cNvPr id="36" name="Freeform 3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7" name="TextBox 37"/>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8" name="Group 38"/>
            <p:cNvGrpSpPr/>
            <p:nvPr/>
          </p:nvGrpSpPr>
          <p:grpSpPr>
            <a:xfrm rot="-10800000">
              <a:off x="104076" y="446601"/>
              <a:ext cx="608161" cy="171073"/>
              <a:chOff x="0" y="0"/>
              <a:chExt cx="107470" cy="30231"/>
            </a:xfrm>
          </p:grpSpPr>
          <p:sp>
            <p:nvSpPr>
              <p:cNvPr id="39" name="Freeform 3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0" name="TextBox 40"/>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grpSp>
        <p:nvGrpSpPr>
          <p:cNvPr id="41" name="Group 41"/>
          <p:cNvGrpSpPr/>
          <p:nvPr/>
        </p:nvGrpSpPr>
        <p:grpSpPr>
          <a:xfrm>
            <a:off x="3395132" y="1674250"/>
            <a:ext cx="802463" cy="80246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3" name="TextBox 4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4" name="Group 44"/>
          <p:cNvGrpSpPr/>
          <p:nvPr/>
        </p:nvGrpSpPr>
        <p:grpSpPr>
          <a:xfrm>
            <a:off x="4346655" y="1674250"/>
            <a:ext cx="802463" cy="80246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6" name="TextBox 4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7" name="TextBox 47"/>
          <p:cNvSpPr txBox="1"/>
          <p:nvPr/>
        </p:nvSpPr>
        <p:spPr>
          <a:xfrm>
            <a:off x="3470463" y="1702461"/>
            <a:ext cx="671834"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4461751" y="1688731"/>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4124096" y="904875"/>
            <a:ext cx="11679327" cy="1085666"/>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The Data</a:t>
            </a:r>
          </a:p>
        </p:txBody>
      </p:sp>
      <p:sp>
        <p:nvSpPr>
          <p:cNvPr id="50" name="TextBox 50"/>
          <p:cNvSpPr txBox="1"/>
          <p:nvPr/>
        </p:nvSpPr>
        <p:spPr>
          <a:xfrm>
            <a:off x="2698207" y="3006696"/>
            <a:ext cx="15030791" cy="3127404"/>
          </a:xfrm>
          <a:prstGeom prst="rect">
            <a:avLst/>
          </a:prstGeom>
        </p:spPr>
        <p:txBody>
          <a:bodyPr lIns="0" tIns="0" rIns="0" bIns="0" rtlCol="0" anchor="t">
            <a:spAutoFit/>
          </a:bodyPr>
          <a:lstStyle/>
          <a:p>
            <a:pPr marL="1028468" lvl="1" indent="-514234" algn="l">
              <a:lnSpc>
                <a:spcPts val="6430"/>
              </a:lnSpc>
              <a:buFont typeface="Arial"/>
              <a:buChar char="•"/>
            </a:pPr>
            <a:r>
              <a:rPr lang="en-US" sz="4763" b="1" dirty="0">
                <a:solidFill>
                  <a:srgbClr val="000000"/>
                </a:solidFill>
                <a:latin typeface="Helvetica World Bold"/>
                <a:ea typeface="Helvetica World Bold"/>
                <a:cs typeface="Helvetica World Bold"/>
                <a:sym typeface="Helvetica World Bold"/>
              </a:rPr>
              <a:t>WMATA Ridership Summary</a:t>
            </a:r>
          </a:p>
          <a:p>
            <a:pPr marL="1727202" lvl="2" indent="-575734" algn="l">
              <a:lnSpc>
                <a:spcPts val="6040"/>
              </a:lnSpc>
              <a:buFont typeface="Arial"/>
              <a:buChar char="⚬"/>
            </a:pPr>
            <a:r>
              <a:rPr lang="en-US" sz="4000" dirty="0">
                <a:solidFill>
                  <a:srgbClr val="000000"/>
                </a:solidFill>
                <a:latin typeface="Helvetica World"/>
                <a:ea typeface="Helvetica World"/>
                <a:cs typeface="Helvetica World"/>
                <a:sym typeface="Helvetica World"/>
              </a:rPr>
              <a:t>Data on Daily Ridership across 98 Metro stations during periods in a day, across 8 days in 2024. </a:t>
            </a:r>
          </a:p>
          <a:p>
            <a:pPr marL="842012" lvl="1" indent="-421006" algn="ctr">
              <a:lnSpc>
                <a:spcPts val="5265"/>
              </a:lnSpc>
              <a:buFont typeface="Arial"/>
              <a:buChar char="•"/>
            </a:pPr>
            <a:r>
              <a:rPr lang="en-US" sz="3900" i="1" u="sng" dirty="0">
                <a:solidFill>
                  <a:srgbClr val="000000"/>
                </a:solidFill>
                <a:latin typeface="Helvetica World Italics"/>
                <a:ea typeface="Helvetica World Italics"/>
                <a:cs typeface="Helvetica World Italics"/>
                <a:sym typeface="Helvetica World Italics"/>
              </a:rPr>
              <a:t>Metro Center</a:t>
            </a:r>
            <a:r>
              <a:rPr lang="en-US" sz="3900" i="1" dirty="0">
                <a:solidFill>
                  <a:srgbClr val="000000"/>
                </a:solidFill>
                <a:latin typeface="Helvetica World Italics"/>
                <a:ea typeface="Helvetica World Italics"/>
                <a:cs typeface="Helvetica World Italics"/>
                <a:sym typeface="Helvetica World Italics"/>
              </a:rPr>
              <a:t> Ridership during </a:t>
            </a:r>
            <a:r>
              <a:rPr lang="en-US" sz="3900" i="1" u="sng" dirty="0">
                <a:solidFill>
                  <a:srgbClr val="000000"/>
                </a:solidFill>
                <a:latin typeface="Helvetica World Italics"/>
                <a:ea typeface="Helvetica World Italics"/>
                <a:cs typeface="Helvetica World Italics"/>
                <a:sym typeface="Helvetica World Italics"/>
              </a:rPr>
              <a:t>PM Peak Hours</a:t>
            </a:r>
            <a:r>
              <a:rPr lang="en-US" sz="3900" i="1" dirty="0">
                <a:solidFill>
                  <a:srgbClr val="000000"/>
                </a:solidFill>
                <a:latin typeface="Helvetica World Italics"/>
                <a:ea typeface="Helvetica World Italics"/>
                <a:cs typeface="Helvetica World Italics"/>
                <a:sym typeface="Helvetica World Italics"/>
              </a:rPr>
              <a:t> on </a:t>
            </a:r>
            <a:r>
              <a:rPr lang="en-US" sz="3900" i="1" u="sng" dirty="0">
                <a:solidFill>
                  <a:srgbClr val="000000"/>
                </a:solidFill>
                <a:latin typeface="Helvetica World Italics"/>
                <a:ea typeface="Helvetica World Italics"/>
                <a:cs typeface="Helvetica World Italics"/>
                <a:sym typeface="Helvetica World Italics"/>
              </a:rPr>
              <a:t>09/04/2024</a:t>
            </a:r>
            <a:r>
              <a:rPr lang="en-US" sz="3900" u="sng" dirty="0">
                <a:solidFill>
                  <a:srgbClr val="000000"/>
                </a:solidFill>
                <a:latin typeface="Helvetica World"/>
                <a:ea typeface="Helvetica World"/>
                <a:cs typeface="Helvetica World"/>
                <a:sym typeface="Helvetica World"/>
              </a:rPr>
              <a:t> </a:t>
            </a:r>
          </a:p>
        </p:txBody>
      </p:sp>
      <p:sp>
        <p:nvSpPr>
          <p:cNvPr id="51" name="TextBox 51"/>
          <p:cNvSpPr txBox="1"/>
          <p:nvPr/>
        </p:nvSpPr>
        <p:spPr>
          <a:xfrm>
            <a:off x="3781084" y="6438900"/>
            <a:ext cx="12294166" cy="3030682"/>
          </a:xfrm>
          <a:prstGeom prst="rect">
            <a:avLst/>
          </a:prstGeom>
        </p:spPr>
        <p:txBody>
          <a:bodyPr lIns="0" tIns="0" rIns="0" bIns="0" rtlCol="0" anchor="t">
            <a:spAutoFit/>
          </a:bodyPr>
          <a:lstStyle/>
          <a:p>
            <a:pPr algn="l">
              <a:lnSpc>
                <a:spcPts val="6809"/>
              </a:lnSpc>
            </a:pPr>
            <a:r>
              <a:rPr lang="en-US" sz="4863" b="1" dirty="0">
                <a:solidFill>
                  <a:srgbClr val="000000"/>
                </a:solidFill>
                <a:latin typeface="Helvetica World Bold"/>
                <a:ea typeface="Helvetica World Bold"/>
                <a:cs typeface="Helvetica World Bold"/>
                <a:sym typeface="Helvetica World Bold"/>
              </a:rPr>
              <a:t>External Data:</a:t>
            </a:r>
          </a:p>
          <a:p>
            <a:pPr marL="863601" lvl="1" indent="-431801" algn="l">
              <a:lnSpc>
                <a:spcPts val="5600"/>
              </a:lnSpc>
              <a:buFont typeface="Arial"/>
              <a:buChar char="•"/>
            </a:pPr>
            <a:r>
              <a:rPr lang="en-US" sz="4000" dirty="0">
                <a:solidFill>
                  <a:srgbClr val="000000"/>
                </a:solidFill>
                <a:latin typeface="Helvetica World"/>
                <a:ea typeface="Helvetica World"/>
                <a:cs typeface="Helvetica World"/>
                <a:sym typeface="Helvetica World"/>
              </a:rPr>
              <a:t>2014 &amp; 2019 WMATA Ridership Summary </a:t>
            </a:r>
          </a:p>
          <a:p>
            <a:pPr marL="863601" lvl="1" indent="-431801" algn="l">
              <a:lnSpc>
                <a:spcPts val="5600"/>
              </a:lnSpc>
              <a:buFont typeface="Arial"/>
              <a:buChar char="•"/>
            </a:pPr>
            <a:r>
              <a:rPr lang="en-US" sz="4000" dirty="0">
                <a:solidFill>
                  <a:srgbClr val="000000"/>
                </a:solidFill>
                <a:latin typeface="Helvetica World"/>
                <a:ea typeface="Helvetica World"/>
                <a:cs typeface="Helvetica World"/>
                <a:sym typeface="Helvetica World"/>
              </a:rPr>
              <a:t>National Annual Ridership</a:t>
            </a:r>
          </a:p>
          <a:p>
            <a:pPr marL="863601" lvl="1" indent="-431801" algn="l">
              <a:lnSpc>
                <a:spcPts val="5600"/>
              </a:lnSpc>
              <a:buFont typeface="Arial"/>
              <a:buChar char="•"/>
            </a:pPr>
            <a:r>
              <a:rPr lang="en-US" sz="4000" dirty="0">
                <a:solidFill>
                  <a:srgbClr val="000000"/>
                </a:solidFill>
                <a:latin typeface="Helvetica World"/>
                <a:ea typeface="Helvetica World"/>
                <a:cs typeface="Helvetica World"/>
                <a:sym typeface="Helvetica World"/>
              </a:rPr>
              <a:t>DC Crime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8" name="Group 28"/>
          <p:cNvGrpSpPr/>
          <p:nvPr/>
        </p:nvGrpSpPr>
        <p:grpSpPr>
          <a:xfrm>
            <a:off x="3175895" y="538468"/>
            <a:ext cx="13575729" cy="2119163"/>
            <a:chOff x="0" y="0"/>
            <a:chExt cx="3198669" cy="499310"/>
          </a:xfrm>
        </p:grpSpPr>
        <p:sp>
          <p:nvSpPr>
            <p:cNvPr id="29" name="Freeform 29"/>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0" name="TextBox 30"/>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1" name="Group 31"/>
          <p:cNvGrpSpPr/>
          <p:nvPr/>
        </p:nvGrpSpPr>
        <p:grpSpPr>
          <a:xfrm rot="-10800000">
            <a:off x="15664776" y="1598050"/>
            <a:ext cx="798206" cy="79820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3" name="TextBox 3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4" name="Group 34"/>
          <p:cNvGrpSpPr/>
          <p:nvPr/>
        </p:nvGrpSpPr>
        <p:grpSpPr>
          <a:xfrm>
            <a:off x="16012982" y="1762449"/>
            <a:ext cx="371942" cy="469407"/>
            <a:chOff x="0" y="0"/>
            <a:chExt cx="406400" cy="512895"/>
          </a:xfrm>
        </p:grpSpPr>
        <p:sp>
          <p:nvSpPr>
            <p:cNvPr id="35" name="Freeform 35"/>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6" name="TextBox 36"/>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7" name="Group 37"/>
          <p:cNvGrpSpPr/>
          <p:nvPr/>
        </p:nvGrpSpPr>
        <p:grpSpPr>
          <a:xfrm rot="-10800000">
            <a:off x="15742833" y="1933000"/>
            <a:ext cx="456121" cy="128305"/>
            <a:chOff x="0" y="0"/>
            <a:chExt cx="107470" cy="30231"/>
          </a:xfrm>
        </p:grpSpPr>
        <p:sp>
          <p:nvSpPr>
            <p:cNvPr id="38" name="Freeform 38"/>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9" name="TextBox 39"/>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0" name="Group 40"/>
          <p:cNvGrpSpPr/>
          <p:nvPr/>
        </p:nvGrpSpPr>
        <p:grpSpPr>
          <a:xfrm>
            <a:off x="3395132" y="1674250"/>
            <a:ext cx="802463" cy="802463"/>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2" name="TextBox 4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3" name="Group 43"/>
          <p:cNvGrpSpPr/>
          <p:nvPr/>
        </p:nvGrpSpPr>
        <p:grpSpPr>
          <a:xfrm>
            <a:off x="4346655" y="1674250"/>
            <a:ext cx="802463" cy="802463"/>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5" name="TextBox 4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6" name="TextBox 46"/>
          <p:cNvSpPr txBox="1"/>
          <p:nvPr/>
        </p:nvSpPr>
        <p:spPr>
          <a:xfrm>
            <a:off x="3503851" y="1702461"/>
            <a:ext cx="580378"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7" name="TextBox 47"/>
          <p:cNvSpPr txBox="1"/>
          <p:nvPr/>
        </p:nvSpPr>
        <p:spPr>
          <a:xfrm>
            <a:off x="4461751" y="1711412"/>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8" name="TextBox 48"/>
          <p:cNvSpPr txBox="1"/>
          <p:nvPr/>
        </p:nvSpPr>
        <p:spPr>
          <a:xfrm>
            <a:off x="2698207" y="3627778"/>
            <a:ext cx="15294699" cy="5286342"/>
          </a:xfrm>
          <a:prstGeom prst="rect">
            <a:avLst/>
          </a:prstGeom>
        </p:spPr>
        <p:txBody>
          <a:bodyPr lIns="0" tIns="0" rIns="0" bIns="0" rtlCol="0" anchor="t">
            <a:spAutoFit/>
          </a:bodyPr>
          <a:lstStyle/>
          <a:p>
            <a:pPr marL="1059580" lvl="1" indent="-529790" algn="l">
              <a:lnSpc>
                <a:spcPts val="5987"/>
              </a:lnSpc>
              <a:buFont typeface="Arial"/>
              <a:buChar char="•"/>
            </a:pPr>
            <a:r>
              <a:rPr lang="en-US" sz="4907">
                <a:solidFill>
                  <a:srgbClr val="000000"/>
                </a:solidFill>
                <a:latin typeface="Helvetica World"/>
                <a:ea typeface="Helvetica World"/>
                <a:cs typeface="Helvetica World"/>
                <a:sym typeface="Helvetica World"/>
              </a:rPr>
              <a:t>Conducted a comprehensive analysis of WMATA Ridership Summary</a:t>
            </a:r>
          </a:p>
          <a:p>
            <a:pPr algn="l">
              <a:lnSpc>
                <a:spcPts val="5987"/>
              </a:lnSpc>
            </a:pPr>
            <a:endParaRPr lang="en-US" sz="4907">
              <a:solidFill>
                <a:srgbClr val="000000"/>
              </a:solidFill>
              <a:latin typeface="Helvetica World"/>
              <a:ea typeface="Helvetica World"/>
              <a:cs typeface="Helvetica World"/>
              <a:sym typeface="Helvetica World"/>
            </a:endParaRPr>
          </a:p>
          <a:p>
            <a:pPr marL="1059580" lvl="1" indent="-529790" algn="l">
              <a:lnSpc>
                <a:spcPts val="5987"/>
              </a:lnSpc>
              <a:buFont typeface="Arial"/>
              <a:buChar char="•"/>
            </a:pPr>
            <a:r>
              <a:rPr lang="en-US" sz="4907">
                <a:solidFill>
                  <a:srgbClr val="000000"/>
                </a:solidFill>
                <a:latin typeface="Helvetica World"/>
                <a:ea typeface="Helvetica World"/>
                <a:cs typeface="Helvetica World"/>
                <a:sym typeface="Helvetica World"/>
              </a:rPr>
              <a:t>Identify target groups that influence Ridership</a:t>
            </a:r>
          </a:p>
          <a:p>
            <a:pPr algn="l">
              <a:lnSpc>
                <a:spcPts val="5987"/>
              </a:lnSpc>
            </a:pPr>
            <a:endParaRPr lang="en-US" sz="4907">
              <a:solidFill>
                <a:srgbClr val="000000"/>
              </a:solidFill>
              <a:latin typeface="Helvetica World"/>
              <a:ea typeface="Helvetica World"/>
              <a:cs typeface="Helvetica World"/>
              <a:sym typeface="Helvetica World"/>
            </a:endParaRPr>
          </a:p>
          <a:p>
            <a:pPr marL="1059580" lvl="1" indent="-529790" algn="l">
              <a:lnSpc>
                <a:spcPts val="5987"/>
              </a:lnSpc>
              <a:buFont typeface="Arial"/>
              <a:buChar char="•"/>
            </a:pPr>
            <a:r>
              <a:rPr lang="en-US" sz="4907">
                <a:solidFill>
                  <a:srgbClr val="000000"/>
                </a:solidFill>
                <a:latin typeface="Helvetica World"/>
                <a:ea typeface="Helvetica World"/>
                <a:cs typeface="Helvetica World"/>
                <a:sym typeface="Helvetica World"/>
              </a:rPr>
              <a:t>Analyze external data to explain trends in target groups</a:t>
            </a:r>
          </a:p>
        </p:txBody>
      </p:sp>
      <p:sp>
        <p:nvSpPr>
          <p:cNvPr id="49" name="TextBox 49"/>
          <p:cNvSpPr txBox="1"/>
          <p:nvPr/>
        </p:nvSpPr>
        <p:spPr>
          <a:xfrm>
            <a:off x="4124096" y="904875"/>
            <a:ext cx="11679327" cy="1085666"/>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My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sp>
        <p:nvSpPr>
          <p:cNvPr id="27" name="Freeform 27"/>
          <p:cNvSpPr/>
          <p:nvPr/>
        </p:nvSpPr>
        <p:spPr>
          <a:xfrm>
            <a:off x="4197595" y="2884304"/>
            <a:ext cx="10634557" cy="7029490"/>
          </a:xfrm>
          <a:custGeom>
            <a:avLst/>
            <a:gdLst/>
            <a:ahLst/>
            <a:cxnLst/>
            <a:rect l="l" t="t" r="r" b="b"/>
            <a:pathLst>
              <a:path w="10634557" h="7029490">
                <a:moveTo>
                  <a:pt x="0" y="0"/>
                </a:moveTo>
                <a:lnTo>
                  <a:pt x="10634558" y="0"/>
                </a:lnTo>
                <a:lnTo>
                  <a:pt x="10634558" y="7029489"/>
                </a:lnTo>
                <a:lnTo>
                  <a:pt x="0" y="7029489"/>
                </a:lnTo>
                <a:lnTo>
                  <a:pt x="0" y="0"/>
                </a:lnTo>
                <a:close/>
              </a:path>
            </a:pathLst>
          </a:custGeom>
          <a:blipFill>
            <a:blip r:embed="rId5"/>
            <a:stretch>
              <a:fillRect/>
            </a:stretch>
          </a:blipFill>
        </p:spPr>
        <p:txBody>
          <a:bodyPr/>
          <a:lstStyle/>
          <a:p>
            <a:endParaRPr lang="en-US"/>
          </a:p>
        </p:txBody>
      </p:sp>
      <p:grpSp>
        <p:nvGrpSpPr>
          <p:cNvPr id="28" name="Group 28"/>
          <p:cNvGrpSpPr/>
          <p:nvPr/>
        </p:nvGrpSpPr>
        <p:grpSpPr>
          <a:xfrm>
            <a:off x="3175895" y="538468"/>
            <a:ext cx="13575729" cy="2119163"/>
            <a:chOff x="0" y="0"/>
            <a:chExt cx="18100972" cy="2825550"/>
          </a:xfrm>
        </p:grpSpPr>
        <p:grpSp>
          <p:nvGrpSpPr>
            <p:cNvPr id="29" name="Group 29"/>
            <p:cNvGrpSpPr/>
            <p:nvPr/>
          </p:nvGrpSpPr>
          <p:grpSpPr>
            <a:xfrm>
              <a:off x="0" y="0"/>
              <a:ext cx="18100972" cy="2825550"/>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2" name="Group 32"/>
            <p:cNvGrpSpPr/>
            <p:nvPr/>
          </p:nvGrpSpPr>
          <p:grpSpPr>
            <a:xfrm rot="-10800000">
              <a:off x="16651841" y="1412775"/>
              <a:ext cx="1064275" cy="106427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4" name="TextBox 3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5" name="Group 35"/>
            <p:cNvGrpSpPr/>
            <p:nvPr/>
          </p:nvGrpSpPr>
          <p:grpSpPr>
            <a:xfrm>
              <a:off x="17116116" y="1631974"/>
              <a:ext cx="495923" cy="625877"/>
              <a:chOff x="0" y="0"/>
              <a:chExt cx="406400" cy="512895"/>
            </a:xfrm>
          </p:grpSpPr>
          <p:sp>
            <p:nvSpPr>
              <p:cNvPr id="36" name="Freeform 3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7" name="TextBox 37"/>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8" name="Group 38"/>
            <p:cNvGrpSpPr/>
            <p:nvPr/>
          </p:nvGrpSpPr>
          <p:grpSpPr>
            <a:xfrm rot="-10800000">
              <a:off x="16755917" y="1859376"/>
              <a:ext cx="608161" cy="171073"/>
              <a:chOff x="0" y="0"/>
              <a:chExt cx="107470" cy="30231"/>
            </a:xfrm>
          </p:grpSpPr>
          <p:sp>
            <p:nvSpPr>
              <p:cNvPr id="39" name="Freeform 3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0" name="TextBox 40"/>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1" name="Group 41"/>
            <p:cNvGrpSpPr/>
            <p:nvPr/>
          </p:nvGrpSpPr>
          <p:grpSpPr>
            <a:xfrm>
              <a:off x="292316" y="1514375"/>
              <a:ext cx="1069951" cy="106995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3" name="TextBox 4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4" name="Group 44"/>
            <p:cNvGrpSpPr/>
            <p:nvPr/>
          </p:nvGrpSpPr>
          <p:grpSpPr>
            <a:xfrm>
              <a:off x="1561013" y="1514375"/>
              <a:ext cx="1069951" cy="1069951"/>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6" name="TextBox 4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7" name="TextBox 47"/>
            <p:cNvSpPr txBox="1"/>
            <p:nvPr/>
          </p:nvSpPr>
          <p:spPr>
            <a:xfrm>
              <a:off x="387448" y="1551990"/>
              <a:ext cx="869335" cy="897084"/>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1722465" y="1584090"/>
              <a:ext cx="763025" cy="968136"/>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1868834" y="531117"/>
              <a:ext cx="14740715" cy="1328259"/>
            </a:xfrm>
            <a:prstGeom prst="rect">
              <a:avLst/>
            </a:prstGeom>
          </p:spPr>
          <p:txBody>
            <a:bodyPr lIns="0" tIns="0" rIns="0" bIns="0" rtlCol="0" anchor="t">
              <a:spAutoFit/>
            </a:bodyPr>
            <a:lstStyle/>
            <a:p>
              <a:pPr algn="ctr">
                <a:lnSpc>
                  <a:spcPts val="7685"/>
                </a:lnSpc>
              </a:pPr>
              <a:r>
                <a:rPr lang="en-US" sz="5489" b="1">
                  <a:solidFill>
                    <a:srgbClr val="FFFFFF"/>
                  </a:solidFill>
                  <a:latin typeface="Helvetica World Bold"/>
                  <a:ea typeface="Helvetica World Bold"/>
                  <a:cs typeface="Helvetica World Bold"/>
                  <a:sym typeface="Helvetica World Bold"/>
                </a:rPr>
                <a:t>Most Popular Stations</a:t>
              </a:r>
            </a:p>
          </p:txBody>
        </p:sp>
      </p:grpSp>
      <p:sp>
        <p:nvSpPr>
          <p:cNvPr id="50" name="TextBox 50"/>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sp>
        <p:nvSpPr>
          <p:cNvPr id="28" name="TextBox 28"/>
          <p:cNvSpPr txBox="1"/>
          <p:nvPr/>
        </p:nvSpPr>
        <p:spPr>
          <a:xfrm>
            <a:off x="2698207" y="3143545"/>
            <a:ext cx="14341624" cy="6178608"/>
          </a:xfrm>
          <a:prstGeom prst="rect">
            <a:avLst/>
          </a:prstGeom>
        </p:spPr>
        <p:txBody>
          <a:bodyPr lIns="0" tIns="0" rIns="0" bIns="0" rtlCol="0" anchor="t">
            <a:spAutoFit/>
          </a:bodyPr>
          <a:lstStyle/>
          <a:p>
            <a:pPr marL="1028468" lvl="1" indent="-514234" algn="l">
              <a:lnSpc>
                <a:spcPts val="6430"/>
              </a:lnSpc>
              <a:buFont typeface="Arial"/>
              <a:buChar char="•"/>
            </a:pPr>
            <a:r>
              <a:rPr lang="en-US" sz="4763" b="1" dirty="0">
                <a:solidFill>
                  <a:srgbClr val="000000"/>
                </a:solidFill>
                <a:latin typeface="Helvetica World Bold"/>
                <a:ea typeface="Helvetica World Bold"/>
                <a:cs typeface="Helvetica World Bold"/>
                <a:sym typeface="Helvetica World Bold"/>
              </a:rPr>
              <a:t>Proximity to Federal Buildings:</a:t>
            </a:r>
          </a:p>
          <a:p>
            <a:pPr marL="1754684" lvl="2" indent="-584895" algn="l">
              <a:lnSpc>
                <a:spcPts val="5485"/>
              </a:lnSpc>
              <a:buFont typeface="Arial"/>
              <a:buChar char="⚬"/>
            </a:pPr>
            <a:r>
              <a:rPr lang="en-US" sz="4063" dirty="0">
                <a:solidFill>
                  <a:srgbClr val="000000"/>
                </a:solidFill>
                <a:latin typeface="Helvetica World"/>
                <a:ea typeface="Helvetica World"/>
                <a:cs typeface="Helvetica World"/>
                <a:sym typeface="Helvetica World"/>
              </a:rPr>
              <a:t>Union Station, Foggy Bottom-GWU, Metro Center, L’Enfant Plaza,  Farragut North</a:t>
            </a:r>
          </a:p>
          <a:p>
            <a:pPr marL="1028468" lvl="1" indent="-514234" algn="l">
              <a:lnSpc>
                <a:spcPts val="6430"/>
              </a:lnSpc>
              <a:buFont typeface="Arial"/>
              <a:buChar char="•"/>
            </a:pPr>
            <a:r>
              <a:rPr lang="en-US" sz="4763" b="1" dirty="0">
                <a:solidFill>
                  <a:srgbClr val="000000"/>
                </a:solidFill>
                <a:latin typeface="Helvetica World Bold"/>
                <a:ea typeface="Helvetica World Bold"/>
                <a:cs typeface="Helvetica World Bold"/>
                <a:sym typeface="Helvetica World Bold"/>
              </a:rPr>
              <a:t>Proximity to Colleges:</a:t>
            </a:r>
          </a:p>
          <a:p>
            <a:pPr marL="1754684" lvl="2" indent="-584895" algn="l">
              <a:lnSpc>
                <a:spcPts val="5485"/>
              </a:lnSpc>
              <a:buFont typeface="Arial"/>
              <a:buChar char="⚬"/>
            </a:pPr>
            <a:r>
              <a:rPr lang="en-US" sz="4063" dirty="0">
                <a:solidFill>
                  <a:srgbClr val="000000"/>
                </a:solidFill>
                <a:latin typeface="Helvetica World"/>
                <a:ea typeface="Helvetica World"/>
                <a:cs typeface="Helvetica World"/>
                <a:sym typeface="Helvetica World"/>
              </a:rPr>
              <a:t>Foggy Bottom-GWU, </a:t>
            </a:r>
            <a:r>
              <a:rPr lang="en-US" sz="4063" dirty="0" err="1">
                <a:solidFill>
                  <a:srgbClr val="000000"/>
                </a:solidFill>
                <a:latin typeface="Helvetica World"/>
                <a:ea typeface="Helvetica World"/>
                <a:cs typeface="Helvetica World"/>
                <a:sym typeface="Helvetica World"/>
              </a:rPr>
              <a:t>NoMa</a:t>
            </a:r>
            <a:r>
              <a:rPr lang="en-US" sz="4063" dirty="0">
                <a:solidFill>
                  <a:srgbClr val="000000"/>
                </a:solidFill>
                <a:latin typeface="Helvetica World"/>
                <a:ea typeface="Helvetica World"/>
                <a:cs typeface="Helvetica World"/>
                <a:sym typeface="Helvetica World"/>
              </a:rPr>
              <a:t>-Gallaudet U</a:t>
            </a:r>
          </a:p>
          <a:p>
            <a:pPr marL="1028468" lvl="1" indent="-514234" algn="l">
              <a:lnSpc>
                <a:spcPts val="6430"/>
              </a:lnSpc>
              <a:buFont typeface="Arial"/>
              <a:buChar char="•"/>
            </a:pPr>
            <a:r>
              <a:rPr lang="en-US" sz="4763" b="1" dirty="0">
                <a:solidFill>
                  <a:srgbClr val="000000"/>
                </a:solidFill>
                <a:latin typeface="Helvetica World Bold"/>
                <a:ea typeface="Helvetica World Bold"/>
                <a:cs typeface="Helvetica World Bold"/>
                <a:sym typeface="Helvetica World Bold"/>
              </a:rPr>
              <a:t>Other: </a:t>
            </a:r>
          </a:p>
          <a:p>
            <a:pPr marL="1754684" lvl="2" indent="-584895" algn="l">
              <a:lnSpc>
                <a:spcPts val="5485"/>
              </a:lnSpc>
              <a:buFont typeface="Arial"/>
              <a:buChar char="⚬"/>
            </a:pPr>
            <a:r>
              <a:rPr lang="en-US" sz="4063" b="1" dirty="0">
                <a:solidFill>
                  <a:srgbClr val="000000"/>
                </a:solidFill>
                <a:latin typeface="Helvetica World Bold"/>
                <a:ea typeface="Helvetica World Bold"/>
                <a:cs typeface="Helvetica World Bold"/>
                <a:sym typeface="Helvetica World Bold"/>
              </a:rPr>
              <a:t> </a:t>
            </a:r>
            <a:r>
              <a:rPr lang="en-US" sz="4063" dirty="0">
                <a:solidFill>
                  <a:srgbClr val="000000"/>
                </a:solidFill>
                <a:latin typeface="Helvetica World"/>
                <a:ea typeface="Helvetica World"/>
                <a:cs typeface="Helvetica World"/>
                <a:sym typeface="Helvetica World"/>
              </a:rPr>
              <a:t>Gallery Place, Columbia Heights, </a:t>
            </a:r>
            <a:r>
              <a:rPr lang="en-US" sz="4063" dirty="0" err="1">
                <a:solidFill>
                  <a:srgbClr val="000000"/>
                </a:solidFill>
                <a:latin typeface="Helvetica World"/>
                <a:ea typeface="Helvetica World"/>
                <a:cs typeface="Helvetica World"/>
                <a:sym typeface="Helvetica World"/>
              </a:rPr>
              <a:t>DuPoint</a:t>
            </a:r>
            <a:r>
              <a:rPr lang="en-US" sz="4063" dirty="0">
                <a:solidFill>
                  <a:srgbClr val="000000"/>
                </a:solidFill>
                <a:latin typeface="Helvetica World"/>
                <a:ea typeface="Helvetica World"/>
                <a:cs typeface="Helvetica World"/>
                <a:sym typeface="Helvetica World"/>
              </a:rPr>
              <a:t> Circle,</a:t>
            </a:r>
          </a:p>
          <a:p>
            <a:pPr algn="l">
              <a:lnSpc>
                <a:spcPts val="5485"/>
              </a:lnSpc>
            </a:pPr>
            <a:r>
              <a:rPr lang="en-US" sz="4063" dirty="0">
                <a:solidFill>
                  <a:srgbClr val="000000"/>
                </a:solidFill>
                <a:latin typeface="Helvetica World"/>
                <a:ea typeface="Helvetica World"/>
                <a:cs typeface="Helvetica World"/>
                <a:sym typeface="Helvetica World"/>
              </a:rPr>
              <a:t>               Navy Yard-Ballpark</a:t>
            </a:r>
          </a:p>
        </p:txBody>
      </p:sp>
      <p:grpSp>
        <p:nvGrpSpPr>
          <p:cNvPr id="29" name="Group 29"/>
          <p:cNvGrpSpPr/>
          <p:nvPr/>
        </p:nvGrpSpPr>
        <p:grpSpPr>
          <a:xfrm>
            <a:off x="3175895" y="538468"/>
            <a:ext cx="13575729" cy="2119163"/>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2" name="Group 32"/>
          <p:cNvGrpSpPr/>
          <p:nvPr/>
        </p:nvGrpSpPr>
        <p:grpSpPr>
          <a:xfrm>
            <a:off x="15829175" y="1762449"/>
            <a:ext cx="633807" cy="633807"/>
            <a:chOff x="0" y="0"/>
            <a:chExt cx="845076" cy="845076"/>
          </a:xfrm>
        </p:grpSpPr>
        <p:grpSp>
          <p:nvGrpSpPr>
            <p:cNvPr id="33" name="Group 33"/>
            <p:cNvGrpSpPr/>
            <p:nvPr/>
          </p:nvGrpSpPr>
          <p:grpSpPr>
            <a:xfrm rot="-10800000">
              <a:off x="0" y="0"/>
              <a:ext cx="845076" cy="84507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5" name="TextBox 3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6" name="Group 36"/>
            <p:cNvGrpSpPr/>
            <p:nvPr/>
          </p:nvGrpSpPr>
          <p:grpSpPr>
            <a:xfrm>
              <a:off x="368653" y="174053"/>
              <a:ext cx="393782" cy="496970"/>
              <a:chOff x="0" y="0"/>
              <a:chExt cx="406400" cy="512895"/>
            </a:xfrm>
          </p:grpSpPr>
          <p:sp>
            <p:nvSpPr>
              <p:cNvPr id="37" name="Freeform 37"/>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8" name="TextBox 38"/>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9" name="Group 39"/>
            <p:cNvGrpSpPr/>
            <p:nvPr/>
          </p:nvGrpSpPr>
          <p:grpSpPr>
            <a:xfrm rot="-10800000">
              <a:off x="82640" y="354618"/>
              <a:ext cx="482904" cy="135839"/>
              <a:chOff x="0" y="0"/>
              <a:chExt cx="107470" cy="30231"/>
            </a:xfrm>
          </p:grpSpPr>
          <p:sp>
            <p:nvSpPr>
              <p:cNvPr id="40" name="Freeform 40"/>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1" name="TextBox 41"/>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grpSp>
        <p:nvGrpSpPr>
          <p:cNvPr id="42" name="Group 42"/>
          <p:cNvGrpSpPr/>
          <p:nvPr/>
        </p:nvGrpSpPr>
        <p:grpSpPr>
          <a:xfrm>
            <a:off x="3395132" y="1762449"/>
            <a:ext cx="1561204" cy="714264"/>
            <a:chOff x="0" y="0"/>
            <a:chExt cx="2081606" cy="952352"/>
          </a:xfrm>
        </p:grpSpPr>
        <p:grpSp>
          <p:nvGrpSpPr>
            <p:cNvPr id="43" name="Group 43"/>
            <p:cNvGrpSpPr/>
            <p:nvPr/>
          </p:nvGrpSpPr>
          <p:grpSpPr>
            <a:xfrm>
              <a:off x="0" y="0"/>
              <a:ext cx="952352" cy="952352"/>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5" name="TextBox 45"/>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6" name="Group 46"/>
            <p:cNvGrpSpPr/>
            <p:nvPr/>
          </p:nvGrpSpPr>
          <p:grpSpPr>
            <a:xfrm>
              <a:off x="1129254" y="0"/>
              <a:ext cx="952352" cy="952352"/>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8" name="TextBox 48"/>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9" name="TextBox 49"/>
            <p:cNvSpPr txBox="1"/>
            <p:nvPr/>
          </p:nvSpPr>
          <p:spPr>
            <a:xfrm>
              <a:off x="155100" y="49093"/>
              <a:ext cx="655566" cy="790473"/>
            </a:xfrm>
            <a:prstGeom prst="rect">
              <a:avLst/>
            </a:prstGeom>
          </p:spPr>
          <p:txBody>
            <a:bodyPr wrap="square" lIns="0" tIns="0" rIns="0" bIns="0" rtlCol="0" anchor="t">
              <a:spAutoFit/>
            </a:bodyPr>
            <a:lstStyle/>
            <a:p>
              <a:pPr algn="ctr">
                <a:lnSpc>
                  <a:spcPts val="5146"/>
                </a:lnSpc>
              </a:pPr>
              <a:r>
                <a:rPr lang="en-US" sz="3676" b="1" spc="-80" dirty="0">
                  <a:solidFill>
                    <a:srgbClr val="FFFFFF"/>
                  </a:solidFill>
                  <a:latin typeface="Helvetica World Bold"/>
                  <a:ea typeface="Helvetica World Bold"/>
                  <a:cs typeface="Helvetica World Bold"/>
                  <a:sym typeface="Helvetica World Bold"/>
                </a:rPr>
                <a:t>IC</a:t>
              </a:r>
            </a:p>
          </p:txBody>
        </p:sp>
        <p:sp>
          <p:nvSpPr>
            <p:cNvPr id="50" name="TextBox 50"/>
            <p:cNvSpPr txBox="1"/>
            <p:nvPr/>
          </p:nvSpPr>
          <p:spPr>
            <a:xfrm>
              <a:off x="1212932" y="49371"/>
              <a:ext cx="805700" cy="788335"/>
            </a:xfrm>
            <a:prstGeom prst="rect">
              <a:avLst/>
            </a:prstGeom>
          </p:spPr>
          <p:txBody>
            <a:bodyPr wrap="square" lIns="0" tIns="0" rIns="0" bIns="0" rtlCol="0" anchor="t">
              <a:spAutoFit/>
            </a:bodyPr>
            <a:lstStyle/>
            <a:p>
              <a:pPr algn="ctr">
                <a:lnSpc>
                  <a:spcPts val="5066"/>
                </a:lnSpc>
              </a:pPr>
              <a:r>
                <a:rPr lang="en-US" sz="3618" b="1" spc="-79" dirty="0">
                  <a:solidFill>
                    <a:srgbClr val="231F20"/>
                  </a:solidFill>
                  <a:latin typeface="Helvetica World Bold"/>
                  <a:ea typeface="Helvetica World Bold"/>
                  <a:cs typeface="Helvetica World Bold"/>
                  <a:sym typeface="Helvetica World Bold"/>
                </a:rPr>
                <a:t>25</a:t>
              </a:r>
            </a:p>
          </p:txBody>
        </p:sp>
      </p:grpSp>
      <p:sp>
        <p:nvSpPr>
          <p:cNvPr id="51" name="TextBox 51"/>
          <p:cNvSpPr txBox="1"/>
          <p:nvPr/>
        </p:nvSpPr>
        <p:spPr>
          <a:xfrm>
            <a:off x="4242409" y="781050"/>
            <a:ext cx="11679327" cy="1085666"/>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Top 10 Station Demographics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sp>
        <p:nvSpPr>
          <p:cNvPr id="3" name="TextBox 3"/>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id="4" name="Group 4"/>
          <p:cNvGrpSpPr/>
          <p:nvPr/>
        </p:nvGrpSpPr>
        <p:grpSpPr>
          <a:xfrm>
            <a:off x="0" y="0"/>
            <a:ext cx="2067547" cy="10287000"/>
            <a:chOff x="0" y="0"/>
            <a:chExt cx="2756730" cy="13716000"/>
          </a:xfrm>
        </p:grpSpPr>
        <p:sp>
          <p:nvSpPr>
            <p:cNvPr id="5" name="Freeform 5"/>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6" name="Group 6"/>
            <p:cNvGrpSpPr/>
            <p:nvPr/>
          </p:nvGrpSpPr>
          <p:grpSpPr>
            <a:xfrm>
              <a:off x="1378365" y="4560320"/>
              <a:ext cx="1245750" cy="8677888"/>
              <a:chOff x="0" y="0"/>
              <a:chExt cx="246074" cy="1714151"/>
            </a:xfrm>
          </p:grpSpPr>
          <p:sp>
            <p:nvSpPr>
              <p:cNvPr id="7" name="Freeform 7"/>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8" name="TextBox 8"/>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9" name="Group 9"/>
            <p:cNvGrpSpPr/>
            <p:nvPr/>
          </p:nvGrpSpPr>
          <p:grpSpPr>
            <a:xfrm>
              <a:off x="0" y="4468777"/>
              <a:ext cx="2756730" cy="9227684"/>
              <a:chOff x="0" y="0"/>
              <a:chExt cx="544539" cy="1822752"/>
            </a:xfrm>
          </p:grpSpPr>
          <p:sp>
            <p:nvSpPr>
              <p:cNvPr id="10" name="Freeform 10"/>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1" name="TextBox 11"/>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2" name="Group 12"/>
            <p:cNvGrpSpPr/>
            <p:nvPr/>
          </p:nvGrpSpPr>
          <p:grpSpPr>
            <a:xfrm>
              <a:off x="0" y="4067524"/>
              <a:ext cx="2756730" cy="401253"/>
              <a:chOff x="0" y="0"/>
              <a:chExt cx="544539" cy="79260"/>
            </a:xfrm>
          </p:grpSpPr>
          <p:sp>
            <p:nvSpPr>
              <p:cNvPr id="13" name="Freeform 13"/>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4" name="TextBox 14"/>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5" name="Group 15"/>
            <p:cNvGrpSpPr/>
            <p:nvPr/>
          </p:nvGrpSpPr>
          <p:grpSpPr>
            <a:xfrm>
              <a:off x="0" y="3641635"/>
              <a:ext cx="2756730" cy="425889"/>
              <a:chOff x="0" y="0"/>
              <a:chExt cx="544539" cy="84126"/>
            </a:xfrm>
          </p:grpSpPr>
          <p:sp>
            <p:nvSpPr>
              <p:cNvPr id="16" name="Freeform 16"/>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7" name="TextBox 17"/>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8" name="Group 18"/>
            <p:cNvGrpSpPr/>
            <p:nvPr/>
          </p:nvGrpSpPr>
          <p:grpSpPr>
            <a:xfrm>
              <a:off x="0" y="3219758"/>
              <a:ext cx="2756730" cy="421876"/>
              <a:chOff x="0" y="0"/>
              <a:chExt cx="544539" cy="83334"/>
            </a:xfrm>
          </p:grpSpPr>
          <p:sp>
            <p:nvSpPr>
              <p:cNvPr id="19" name="Freeform 19"/>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20" name="TextBox 20"/>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1" name="Group 21"/>
            <p:cNvGrpSpPr/>
            <p:nvPr/>
          </p:nvGrpSpPr>
          <p:grpSpPr>
            <a:xfrm>
              <a:off x="0" y="2797882"/>
              <a:ext cx="2756730" cy="421876"/>
              <a:chOff x="0" y="0"/>
              <a:chExt cx="544539" cy="83334"/>
            </a:xfrm>
          </p:grpSpPr>
          <p:sp>
            <p:nvSpPr>
              <p:cNvPr id="22" name="Freeform 22"/>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3" name="TextBox 23"/>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4" name="Group 24"/>
            <p:cNvGrpSpPr/>
            <p:nvPr/>
          </p:nvGrpSpPr>
          <p:grpSpPr>
            <a:xfrm>
              <a:off x="0" y="0"/>
              <a:ext cx="2756730" cy="2797882"/>
              <a:chOff x="0" y="0"/>
              <a:chExt cx="544539" cy="552668"/>
            </a:xfrm>
          </p:grpSpPr>
          <p:sp>
            <p:nvSpPr>
              <p:cNvPr id="25" name="Freeform 25"/>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6" name="TextBox 26"/>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7" name="Freeform 27"/>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8" name="Group 28"/>
          <p:cNvGrpSpPr/>
          <p:nvPr/>
        </p:nvGrpSpPr>
        <p:grpSpPr>
          <a:xfrm>
            <a:off x="3175895" y="538468"/>
            <a:ext cx="13575729" cy="2119163"/>
            <a:chOff x="0" y="0"/>
            <a:chExt cx="18100972" cy="2825550"/>
          </a:xfrm>
        </p:grpSpPr>
        <p:grpSp>
          <p:nvGrpSpPr>
            <p:cNvPr id="29" name="Group 29"/>
            <p:cNvGrpSpPr/>
            <p:nvPr/>
          </p:nvGrpSpPr>
          <p:grpSpPr>
            <a:xfrm>
              <a:off x="0" y="0"/>
              <a:ext cx="18100972" cy="2825550"/>
              <a:chOff x="0" y="0"/>
              <a:chExt cx="3198669" cy="499310"/>
            </a:xfrm>
          </p:grpSpPr>
          <p:sp>
            <p:nvSpPr>
              <p:cNvPr id="30" name="Freeform 30"/>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31" name="TextBox 31"/>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2" name="Group 32"/>
            <p:cNvGrpSpPr/>
            <p:nvPr/>
          </p:nvGrpSpPr>
          <p:grpSpPr>
            <a:xfrm rot="-10800000">
              <a:off x="16651841" y="1412775"/>
              <a:ext cx="1064275" cy="106427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4" name="TextBox 3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5" name="Group 35"/>
            <p:cNvGrpSpPr/>
            <p:nvPr/>
          </p:nvGrpSpPr>
          <p:grpSpPr>
            <a:xfrm>
              <a:off x="17116116" y="1631974"/>
              <a:ext cx="495923" cy="625877"/>
              <a:chOff x="0" y="0"/>
              <a:chExt cx="406400" cy="512895"/>
            </a:xfrm>
          </p:grpSpPr>
          <p:sp>
            <p:nvSpPr>
              <p:cNvPr id="36" name="Freeform 36"/>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7" name="TextBox 37"/>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8" name="Group 38"/>
            <p:cNvGrpSpPr/>
            <p:nvPr/>
          </p:nvGrpSpPr>
          <p:grpSpPr>
            <a:xfrm rot="-10800000">
              <a:off x="16755917" y="1859376"/>
              <a:ext cx="608161" cy="171073"/>
              <a:chOff x="0" y="0"/>
              <a:chExt cx="107470" cy="30231"/>
            </a:xfrm>
          </p:grpSpPr>
          <p:sp>
            <p:nvSpPr>
              <p:cNvPr id="39" name="Freeform 39"/>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40" name="TextBox 40"/>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41" name="Group 41"/>
            <p:cNvGrpSpPr/>
            <p:nvPr/>
          </p:nvGrpSpPr>
          <p:grpSpPr>
            <a:xfrm>
              <a:off x="292316" y="1514375"/>
              <a:ext cx="1069951" cy="106995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3" name="TextBox 43"/>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4" name="Group 44"/>
            <p:cNvGrpSpPr/>
            <p:nvPr/>
          </p:nvGrpSpPr>
          <p:grpSpPr>
            <a:xfrm>
              <a:off x="1561013" y="1514375"/>
              <a:ext cx="1069951" cy="1069951"/>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6" name="TextBox 46"/>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sp>
          <p:nvSpPr>
            <p:cNvPr id="47" name="TextBox 47"/>
            <p:cNvSpPr txBox="1"/>
            <p:nvPr/>
          </p:nvSpPr>
          <p:spPr>
            <a:xfrm>
              <a:off x="436055" y="1551990"/>
              <a:ext cx="790336" cy="897084"/>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48" name="TextBox 48"/>
            <p:cNvSpPr txBox="1"/>
            <p:nvPr/>
          </p:nvSpPr>
          <p:spPr>
            <a:xfrm>
              <a:off x="1722465" y="1565282"/>
              <a:ext cx="763025" cy="968136"/>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49" name="TextBox 49"/>
            <p:cNvSpPr txBox="1"/>
            <p:nvPr/>
          </p:nvSpPr>
          <p:spPr>
            <a:xfrm>
              <a:off x="1264268" y="529817"/>
              <a:ext cx="15572435" cy="1406280"/>
            </a:xfrm>
            <a:prstGeom prst="rect">
              <a:avLst/>
            </a:prstGeom>
          </p:spPr>
          <p:txBody>
            <a:bodyPr lIns="0" tIns="0" rIns="0" bIns="0" rtlCol="0" anchor="t">
              <a:spAutoFit/>
            </a:bodyPr>
            <a:lstStyle/>
            <a:p>
              <a:pPr algn="ctr">
                <a:lnSpc>
                  <a:spcPts val="8119"/>
                </a:lnSpc>
              </a:pPr>
              <a:r>
                <a:rPr lang="en-US" sz="5799" b="1">
                  <a:solidFill>
                    <a:srgbClr val="FFFFFF"/>
                  </a:solidFill>
                  <a:latin typeface="Helvetica World Bold"/>
                  <a:ea typeface="Helvetica World Bold"/>
                  <a:cs typeface="Helvetica World Bold"/>
                  <a:sym typeface="Helvetica World Bold"/>
                </a:rPr>
                <a:t>Target Groups</a:t>
              </a:r>
            </a:p>
          </p:txBody>
        </p:sp>
      </p:grpSp>
      <p:sp>
        <p:nvSpPr>
          <p:cNvPr id="50" name="TextBox 50"/>
          <p:cNvSpPr txBox="1"/>
          <p:nvPr/>
        </p:nvSpPr>
        <p:spPr>
          <a:xfrm>
            <a:off x="3505659" y="4169607"/>
            <a:ext cx="8227965" cy="1453642"/>
          </a:xfrm>
          <a:prstGeom prst="rect">
            <a:avLst/>
          </a:prstGeom>
        </p:spPr>
        <p:txBody>
          <a:bodyPr lIns="0" tIns="0" rIns="0" bIns="0" rtlCol="0" anchor="t">
            <a:spAutoFit/>
          </a:bodyPr>
          <a:lstStyle/>
          <a:p>
            <a:pPr algn="ctr">
              <a:lnSpc>
                <a:spcPts val="10863"/>
              </a:lnSpc>
            </a:pPr>
            <a:r>
              <a:rPr lang="en-US" sz="7759" b="1">
                <a:solidFill>
                  <a:srgbClr val="231F20"/>
                </a:solidFill>
                <a:latin typeface="Helvetica World Bold"/>
                <a:ea typeface="Helvetica World Bold"/>
                <a:cs typeface="Helvetica World Bold"/>
                <a:sym typeface="Helvetica World Bold"/>
              </a:rPr>
              <a:t>Federal Workers</a:t>
            </a:r>
          </a:p>
        </p:txBody>
      </p:sp>
      <p:sp>
        <p:nvSpPr>
          <p:cNvPr id="51" name="TextBox 51"/>
          <p:cNvSpPr txBox="1"/>
          <p:nvPr/>
        </p:nvSpPr>
        <p:spPr>
          <a:xfrm>
            <a:off x="8281544" y="6590950"/>
            <a:ext cx="8227965" cy="1453642"/>
          </a:xfrm>
          <a:prstGeom prst="rect">
            <a:avLst/>
          </a:prstGeom>
        </p:spPr>
        <p:txBody>
          <a:bodyPr lIns="0" tIns="0" rIns="0" bIns="0" rtlCol="0" anchor="t">
            <a:spAutoFit/>
          </a:bodyPr>
          <a:lstStyle/>
          <a:p>
            <a:pPr algn="ctr">
              <a:lnSpc>
                <a:spcPts val="10863"/>
              </a:lnSpc>
            </a:pPr>
            <a:r>
              <a:rPr lang="en-US" sz="7759" b="1">
                <a:solidFill>
                  <a:srgbClr val="231F20"/>
                </a:solidFill>
                <a:latin typeface="Helvetica World Bold"/>
                <a:ea typeface="Helvetica World Bold"/>
                <a:cs typeface="Helvetica World Bold"/>
                <a:sym typeface="Helvetica World Bold"/>
              </a:rPr>
              <a:t>College Students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3198669" cy="499310"/>
          </a:xfrm>
        </p:grpSpPr>
        <p:sp>
          <p:nvSpPr>
            <p:cNvPr id="28" name="Freeform 28"/>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29" name="TextBox 29"/>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0" name="Group 30"/>
          <p:cNvGrpSpPr/>
          <p:nvPr/>
        </p:nvGrpSpPr>
        <p:grpSpPr>
          <a:xfrm rot="-10800000">
            <a:off x="15664776" y="1598050"/>
            <a:ext cx="798206" cy="79820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2" name="TextBox 3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3" name="Group 33"/>
          <p:cNvGrpSpPr/>
          <p:nvPr/>
        </p:nvGrpSpPr>
        <p:grpSpPr>
          <a:xfrm>
            <a:off x="16012982" y="1762449"/>
            <a:ext cx="371942" cy="469407"/>
            <a:chOff x="0" y="0"/>
            <a:chExt cx="406400" cy="512895"/>
          </a:xfrm>
        </p:grpSpPr>
        <p:sp>
          <p:nvSpPr>
            <p:cNvPr id="34" name="Freeform 34"/>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5" name="TextBox 35"/>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6" name="Group 36"/>
          <p:cNvGrpSpPr/>
          <p:nvPr/>
        </p:nvGrpSpPr>
        <p:grpSpPr>
          <a:xfrm rot="-10800000">
            <a:off x="15742833" y="1933000"/>
            <a:ext cx="456121" cy="128305"/>
            <a:chOff x="0" y="0"/>
            <a:chExt cx="107470" cy="30231"/>
          </a:xfrm>
        </p:grpSpPr>
        <p:sp>
          <p:nvSpPr>
            <p:cNvPr id="37" name="Freeform 37"/>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8" name="TextBox 38"/>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39" name="Group 39"/>
          <p:cNvGrpSpPr/>
          <p:nvPr/>
        </p:nvGrpSpPr>
        <p:grpSpPr>
          <a:xfrm>
            <a:off x="3395132" y="1674250"/>
            <a:ext cx="802463" cy="80246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1" name="TextBox 41"/>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2" name="Group 42"/>
          <p:cNvGrpSpPr/>
          <p:nvPr/>
        </p:nvGrpSpPr>
        <p:grpSpPr>
          <a:xfrm>
            <a:off x="4346655" y="1674250"/>
            <a:ext cx="802463" cy="80246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4" name="TextBox 4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5" name="Group 45"/>
          <p:cNvGrpSpPr/>
          <p:nvPr/>
        </p:nvGrpSpPr>
        <p:grpSpPr>
          <a:xfrm>
            <a:off x="3175895" y="3117048"/>
            <a:ext cx="13575729" cy="6454561"/>
            <a:chOff x="0" y="0"/>
            <a:chExt cx="18100972" cy="8606081"/>
          </a:xfrm>
        </p:grpSpPr>
        <p:sp>
          <p:nvSpPr>
            <p:cNvPr id="46" name="Freeform 46"/>
            <p:cNvSpPr/>
            <p:nvPr/>
          </p:nvSpPr>
          <p:spPr>
            <a:xfrm>
              <a:off x="0" y="0"/>
              <a:ext cx="18100972" cy="8606081"/>
            </a:xfrm>
            <a:custGeom>
              <a:avLst/>
              <a:gdLst/>
              <a:ahLst/>
              <a:cxnLst/>
              <a:rect l="l" t="t" r="r" b="b"/>
              <a:pathLst>
                <a:path w="18100972" h="8606081">
                  <a:moveTo>
                    <a:pt x="0" y="0"/>
                  </a:moveTo>
                  <a:lnTo>
                    <a:pt x="18100972" y="0"/>
                  </a:lnTo>
                  <a:lnTo>
                    <a:pt x="18100972" y="8606081"/>
                  </a:lnTo>
                  <a:lnTo>
                    <a:pt x="0" y="8606081"/>
                  </a:lnTo>
                  <a:lnTo>
                    <a:pt x="0" y="0"/>
                  </a:lnTo>
                  <a:close/>
                </a:path>
              </a:pathLst>
            </a:custGeom>
            <a:blipFill>
              <a:blip r:embed="rId5"/>
              <a:stretch>
                <a:fillRect l="-2065" t="-4388" r="-6190"/>
              </a:stretch>
            </a:blipFill>
            <a:ln w="19050" cap="sq">
              <a:solidFill>
                <a:srgbClr val="000000"/>
              </a:solidFill>
              <a:prstDash val="solid"/>
              <a:miter/>
            </a:ln>
          </p:spPr>
          <p:txBody>
            <a:bodyPr/>
            <a:lstStyle/>
            <a:p>
              <a:endParaRPr lang="en-US"/>
            </a:p>
          </p:txBody>
        </p:sp>
        <p:grpSp>
          <p:nvGrpSpPr>
            <p:cNvPr id="47" name="Group 47"/>
            <p:cNvGrpSpPr/>
            <p:nvPr/>
          </p:nvGrpSpPr>
          <p:grpSpPr>
            <a:xfrm>
              <a:off x="14915750" y="495192"/>
              <a:ext cx="3029707" cy="6831727"/>
              <a:chOff x="0" y="0"/>
              <a:chExt cx="546075" cy="1231353"/>
            </a:xfrm>
          </p:grpSpPr>
          <p:sp>
            <p:nvSpPr>
              <p:cNvPr id="48" name="Freeform 48"/>
              <p:cNvSpPr/>
              <p:nvPr/>
            </p:nvSpPr>
            <p:spPr>
              <a:xfrm>
                <a:off x="0" y="0"/>
                <a:ext cx="546075" cy="1231353"/>
              </a:xfrm>
              <a:custGeom>
                <a:avLst/>
                <a:gdLst/>
                <a:ahLst/>
                <a:cxnLst/>
                <a:rect l="l" t="t" r="r" b="b"/>
                <a:pathLst>
                  <a:path w="546075" h="1231353">
                    <a:moveTo>
                      <a:pt x="0" y="0"/>
                    </a:moveTo>
                    <a:lnTo>
                      <a:pt x="546075" y="0"/>
                    </a:lnTo>
                    <a:lnTo>
                      <a:pt x="546075" y="1231353"/>
                    </a:lnTo>
                    <a:lnTo>
                      <a:pt x="0" y="1231353"/>
                    </a:lnTo>
                    <a:close/>
                  </a:path>
                </a:pathLst>
              </a:custGeom>
              <a:solidFill>
                <a:srgbClr val="FFFFFF"/>
              </a:solidFill>
            </p:spPr>
            <p:txBody>
              <a:bodyPr/>
              <a:lstStyle/>
              <a:p>
                <a:endParaRPr lang="en-US"/>
              </a:p>
            </p:txBody>
          </p:sp>
          <p:sp>
            <p:nvSpPr>
              <p:cNvPr id="49" name="TextBox 49"/>
              <p:cNvSpPr txBox="1"/>
              <p:nvPr/>
            </p:nvSpPr>
            <p:spPr>
              <a:xfrm>
                <a:off x="0" y="28575"/>
                <a:ext cx="546075" cy="1202778"/>
              </a:xfrm>
              <a:prstGeom prst="rect">
                <a:avLst/>
              </a:prstGeom>
            </p:spPr>
            <p:txBody>
              <a:bodyPr lIns="50800" tIns="50800" rIns="50800" bIns="50800" rtlCol="0" anchor="ctr"/>
              <a:lstStyle/>
              <a:p>
                <a:pPr algn="ctr">
                  <a:lnSpc>
                    <a:spcPts val="1704"/>
                  </a:lnSpc>
                </a:pPr>
                <a:endParaRPr/>
              </a:p>
            </p:txBody>
          </p:sp>
        </p:grpSp>
        <p:sp>
          <p:nvSpPr>
            <p:cNvPr id="50" name="Freeform 50"/>
            <p:cNvSpPr/>
            <p:nvPr/>
          </p:nvSpPr>
          <p:spPr>
            <a:xfrm>
              <a:off x="14796145" y="1875417"/>
              <a:ext cx="3143773" cy="342646"/>
            </a:xfrm>
            <a:custGeom>
              <a:avLst/>
              <a:gdLst/>
              <a:ahLst/>
              <a:cxnLst/>
              <a:rect l="l" t="t" r="r" b="b"/>
              <a:pathLst>
                <a:path w="3143773" h="342646">
                  <a:moveTo>
                    <a:pt x="0" y="0"/>
                  </a:moveTo>
                  <a:lnTo>
                    <a:pt x="3143773" y="0"/>
                  </a:lnTo>
                  <a:lnTo>
                    <a:pt x="3143773" y="342646"/>
                  </a:lnTo>
                  <a:lnTo>
                    <a:pt x="0" y="342646"/>
                  </a:lnTo>
                  <a:lnTo>
                    <a:pt x="0" y="0"/>
                  </a:lnTo>
                  <a:close/>
                </a:path>
              </a:pathLst>
            </a:custGeom>
            <a:blipFill>
              <a:blip r:embed="rId6"/>
              <a:stretch>
                <a:fillRect l="-3125" t="-19157" r="-8966" b="-4255"/>
              </a:stretch>
            </a:blipFill>
          </p:spPr>
          <p:txBody>
            <a:bodyPr/>
            <a:lstStyle/>
            <a:p>
              <a:endParaRPr lang="en-US"/>
            </a:p>
          </p:txBody>
        </p:sp>
        <p:sp>
          <p:nvSpPr>
            <p:cNvPr id="51" name="Freeform 51"/>
            <p:cNvSpPr/>
            <p:nvPr/>
          </p:nvSpPr>
          <p:spPr>
            <a:xfrm>
              <a:off x="14796145" y="658575"/>
              <a:ext cx="2594778" cy="428799"/>
            </a:xfrm>
            <a:custGeom>
              <a:avLst/>
              <a:gdLst/>
              <a:ahLst/>
              <a:cxnLst/>
              <a:rect l="l" t="t" r="r" b="b"/>
              <a:pathLst>
                <a:path w="2594778" h="428799">
                  <a:moveTo>
                    <a:pt x="0" y="0"/>
                  </a:moveTo>
                  <a:lnTo>
                    <a:pt x="2594778" y="0"/>
                  </a:lnTo>
                  <a:lnTo>
                    <a:pt x="2594778" y="428799"/>
                  </a:lnTo>
                  <a:lnTo>
                    <a:pt x="0" y="428799"/>
                  </a:lnTo>
                  <a:lnTo>
                    <a:pt x="0" y="0"/>
                  </a:lnTo>
                  <a:close/>
                </a:path>
              </a:pathLst>
            </a:custGeom>
            <a:blipFill>
              <a:blip r:embed="rId7"/>
              <a:stretch>
                <a:fillRect l="-8310" t="-10911" r="-20843"/>
              </a:stretch>
            </a:blipFill>
          </p:spPr>
          <p:txBody>
            <a:bodyPr/>
            <a:lstStyle/>
            <a:p>
              <a:endParaRPr lang="en-US"/>
            </a:p>
          </p:txBody>
        </p:sp>
        <p:sp>
          <p:nvSpPr>
            <p:cNvPr id="52" name="Freeform 52"/>
            <p:cNvSpPr/>
            <p:nvPr/>
          </p:nvSpPr>
          <p:spPr>
            <a:xfrm>
              <a:off x="14796145" y="1037706"/>
              <a:ext cx="2661181" cy="330524"/>
            </a:xfrm>
            <a:custGeom>
              <a:avLst/>
              <a:gdLst/>
              <a:ahLst/>
              <a:cxnLst/>
              <a:rect l="l" t="t" r="r" b="b"/>
              <a:pathLst>
                <a:path w="2661181" h="330524">
                  <a:moveTo>
                    <a:pt x="0" y="0"/>
                  </a:moveTo>
                  <a:lnTo>
                    <a:pt x="2661181" y="0"/>
                  </a:lnTo>
                  <a:lnTo>
                    <a:pt x="2661181" y="330524"/>
                  </a:lnTo>
                  <a:lnTo>
                    <a:pt x="0" y="330524"/>
                  </a:lnTo>
                  <a:lnTo>
                    <a:pt x="0" y="0"/>
                  </a:lnTo>
                  <a:close/>
                </a:path>
              </a:pathLst>
            </a:custGeom>
            <a:blipFill>
              <a:blip r:embed="rId8"/>
              <a:stretch>
                <a:fillRect l="-7193" t="-30895" r="-10988" b="-25427"/>
              </a:stretch>
            </a:blipFill>
          </p:spPr>
          <p:txBody>
            <a:bodyPr/>
            <a:lstStyle/>
            <a:p>
              <a:endParaRPr lang="en-US"/>
            </a:p>
          </p:txBody>
        </p:sp>
        <p:sp>
          <p:nvSpPr>
            <p:cNvPr id="53" name="Freeform 53"/>
            <p:cNvSpPr/>
            <p:nvPr/>
          </p:nvSpPr>
          <p:spPr>
            <a:xfrm>
              <a:off x="14796145" y="1486422"/>
              <a:ext cx="2507114" cy="244114"/>
            </a:xfrm>
            <a:custGeom>
              <a:avLst/>
              <a:gdLst/>
              <a:ahLst/>
              <a:cxnLst/>
              <a:rect l="l" t="t" r="r" b="b"/>
              <a:pathLst>
                <a:path w="2507114" h="244114">
                  <a:moveTo>
                    <a:pt x="0" y="0"/>
                  </a:moveTo>
                  <a:lnTo>
                    <a:pt x="2507114" y="0"/>
                  </a:lnTo>
                  <a:lnTo>
                    <a:pt x="2507114" y="244114"/>
                  </a:lnTo>
                  <a:lnTo>
                    <a:pt x="0" y="244114"/>
                  </a:lnTo>
                  <a:lnTo>
                    <a:pt x="0" y="0"/>
                  </a:lnTo>
                  <a:close/>
                </a:path>
              </a:pathLst>
            </a:custGeom>
            <a:blipFill>
              <a:blip r:embed="rId9"/>
              <a:stretch>
                <a:fillRect l="-6148" t="-37267" r="-4209" b="-32091"/>
              </a:stretch>
            </a:blipFill>
          </p:spPr>
          <p:txBody>
            <a:bodyPr/>
            <a:lstStyle/>
            <a:p>
              <a:endParaRPr lang="en-US"/>
            </a:p>
          </p:txBody>
        </p:sp>
        <p:sp>
          <p:nvSpPr>
            <p:cNvPr id="54" name="Freeform 54"/>
            <p:cNvSpPr/>
            <p:nvPr/>
          </p:nvSpPr>
          <p:spPr>
            <a:xfrm>
              <a:off x="14796145" y="3114326"/>
              <a:ext cx="3196052" cy="1131281"/>
            </a:xfrm>
            <a:custGeom>
              <a:avLst/>
              <a:gdLst/>
              <a:ahLst/>
              <a:cxnLst/>
              <a:rect l="l" t="t" r="r" b="b"/>
              <a:pathLst>
                <a:path w="3196052" h="1131281">
                  <a:moveTo>
                    <a:pt x="0" y="0"/>
                  </a:moveTo>
                  <a:lnTo>
                    <a:pt x="3196051" y="0"/>
                  </a:lnTo>
                  <a:lnTo>
                    <a:pt x="3196051" y="1131281"/>
                  </a:lnTo>
                  <a:lnTo>
                    <a:pt x="0" y="1131281"/>
                  </a:lnTo>
                  <a:lnTo>
                    <a:pt x="0" y="0"/>
                  </a:lnTo>
                  <a:close/>
                </a:path>
              </a:pathLst>
            </a:custGeom>
            <a:blipFill>
              <a:blip r:embed="rId10"/>
              <a:stretch>
                <a:fillRect l="-4474" r="-5575"/>
              </a:stretch>
            </a:blipFill>
          </p:spPr>
          <p:txBody>
            <a:bodyPr/>
            <a:lstStyle/>
            <a:p>
              <a:endParaRPr lang="en-US"/>
            </a:p>
          </p:txBody>
        </p:sp>
        <p:sp>
          <p:nvSpPr>
            <p:cNvPr id="55" name="Freeform 55"/>
            <p:cNvSpPr/>
            <p:nvPr/>
          </p:nvSpPr>
          <p:spPr>
            <a:xfrm>
              <a:off x="14796145" y="2745893"/>
              <a:ext cx="2461518" cy="284923"/>
            </a:xfrm>
            <a:custGeom>
              <a:avLst/>
              <a:gdLst/>
              <a:ahLst/>
              <a:cxnLst/>
              <a:rect l="l" t="t" r="r" b="b"/>
              <a:pathLst>
                <a:path w="2461518" h="284923">
                  <a:moveTo>
                    <a:pt x="0" y="0"/>
                  </a:moveTo>
                  <a:lnTo>
                    <a:pt x="2461518" y="0"/>
                  </a:lnTo>
                  <a:lnTo>
                    <a:pt x="2461518" y="284924"/>
                  </a:lnTo>
                  <a:lnTo>
                    <a:pt x="0" y="284924"/>
                  </a:lnTo>
                  <a:lnTo>
                    <a:pt x="0" y="0"/>
                  </a:lnTo>
                  <a:close/>
                </a:path>
              </a:pathLst>
            </a:custGeom>
            <a:blipFill>
              <a:blip r:embed="rId11"/>
              <a:stretch>
                <a:fillRect l="-8187" t="-29589" r="-10917" b="-23579"/>
              </a:stretch>
            </a:blipFill>
          </p:spPr>
          <p:txBody>
            <a:bodyPr/>
            <a:lstStyle/>
            <a:p>
              <a:endParaRPr lang="en-US"/>
            </a:p>
          </p:txBody>
        </p:sp>
        <p:sp>
          <p:nvSpPr>
            <p:cNvPr id="56" name="Freeform 56"/>
            <p:cNvSpPr/>
            <p:nvPr/>
          </p:nvSpPr>
          <p:spPr>
            <a:xfrm>
              <a:off x="14796145" y="2301573"/>
              <a:ext cx="3038274" cy="346892"/>
            </a:xfrm>
            <a:custGeom>
              <a:avLst/>
              <a:gdLst/>
              <a:ahLst/>
              <a:cxnLst/>
              <a:rect l="l" t="t" r="r" b="b"/>
              <a:pathLst>
                <a:path w="3038274" h="346892">
                  <a:moveTo>
                    <a:pt x="0" y="0"/>
                  </a:moveTo>
                  <a:lnTo>
                    <a:pt x="3038274" y="0"/>
                  </a:lnTo>
                  <a:lnTo>
                    <a:pt x="3038274" y="346892"/>
                  </a:lnTo>
                  <a:lnTo>
                    <a:pt x="0" y="346892"/>
                  </a:lnTo>
                  <a:lnTo>
                    <a:pt x="0" y="0"/>
                  </a:lnTo>
                  <a:close/>
                </a:path>
              </a:pathLst>
            </a:custGeom>
            <a:blipFill>
              <a:blip r:embed="rId12"/>
              <a:stretch>
                <a:fillRect l="-7269" t="-29402" r="-6716" b="-8633"/>
              </a:stretch>
            </a:blipFill>
          </p:spPr>
          <p:txBody>
            <a:bodyPr/>
            <a:lstStyle/>
            <a:p>
              <a:endParaRPr lang="en-US"/>
            </a:p>
          </p:txBody>
        </p:sp>
        <p:sp>
          <p:nvSpPr>
            <p:cNvPr id="57" name="Freeform 57"/>
            <p:cNvSpPr/>
            <p:nvPr/>
          </p:nvSpPr>
          <p:spPr>
            <a:xfrm>
              <a:off x="14796145" y="4682003"/>
              <a:ext cx="2449203" cy="346083"/>
            </a:xfrm>
            <a:custGeom>
              <a:avLst/>
              <a:gdLst/>
              <a:ahLst/>
              <a:cxnLst/>
              <a:rect l="l" t="t" r="r" b="b"/>
              <a:pathLst>
                <a:path w="2449203" h="346083">
                  <a:moveTo>
                    <a:pt x="0" y="0"/>
                  </a:moveTo>
                  <a:lnTo>
                    <a:pt x="2449203" y="0"/>
                  </a:lnTo>
                  <a:lnTo>
                    <a:pt x="2449203" y="346083"/>
                  </a:lnTo>
                  <a:lnTo>
                    <a:pt x="0" y="346083"/>
                  </a:lnTo>
                  <a:lnTo>
                    <a:pt x="0" y="0"/>
                  </a:lnTo>
                  <a:close/>
                </a:path>
              </a:pathLst>
            </a:custGeom>
            <a:blipFill>
              <a:blip r:embed="rId13"/>
              <a:stretch>
                <a:fillRect l="-7269" t="-26527" r="-18552" b="-8842"/>
              </a:stretch>
            </a:blipFill>
          </p:spPr>
          <p:txBody>
            <a:bodyPr/>
            <a:lstStyle/>
            <a:p>
              <a:endParaRPr lang="en-US"/>
            </a:p>
          </p:txBody>
        </p:sp>
        <p:sp>
          <p:nvSpPr>
            <p:cNvPr id="58" name="Freeform 58"/>
            <p:cNvSpPr/>
            <p:nvPr/>
          </p:nvSpPr>
          <p:spPr>
            <a:xfrm>
              <a:off x="14796145" y="4303041"/>
              <a:ext cx="2495345" cy="323289"/>
            </a:xfrm>
            <a:custGeom>
              <a:avLst/>
              <a:gdLst/>
              <a:ahLst/>
              <a:cxnLst/>
              <a:rect l="l" t="t" r="r" b="b"/>
              <a:pathLst>
                <a:path w="2495345" h="323289">
                  <a:moveTo>
                    <a:pt x="0" y="0"/>
                  </a:moveTo>
                  <a:lnTo>
                    <a:pt x="2495345" y="0"/>
                  </a:lnTo>
                  <a:lnTo>
                    <a:pt x="2495345" y="323289"/>
                  </a:lnTo>
                  <a:lnTo>
                    <a:pt x="0" y="323289"/>
                  </a:lnTo>
                  <a:lnTo>
                    <a:pt x="0" y="0"/>
                  </a:lnTo>
                  <a:close/>
                </a:path>
              </a:pathLst>
            </a:custGeom>
            <a:blipFill>
              <a:blip r:embed="rId14"/>
              <a:stretch>
                <a:fillRect l="-7709" t="-12587" r="-19717" b="-25175"/>
              </a:stretch>
            </a:blipFill>
          </p:spPr>
          <p:txBody>
            <a:bodyPr/>
            <a:lstStyle/>
            <a:p>
              <a:endParaRPr lang="en-US"/>
            </a:p>
          </p:txBody>
        </p:sp>
      </p:grpSp>
      <p:sp>
        <p:nvSpPr>
          <p:cNvPr id="59" name="TextBox 59"/>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60" name="TextBox 60"/>
          <p:cNvSpPr txBox="1"/>
          <p:nvPr/>
        </p:nvSpPr>
        <p:spPr>
          <a:xfrm>
            <a:off x="3470363" y="1710714"/>
            <a:ext cx="665624"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61" name="TextBox 61"/>
          <p:cNvSpPr txBox="1"/>
          <p:nvPr/>
        </p:nvSpPr>
        <p:spPr>
          <a:xfrm>
            <a:off x="4467744" y="1718786"/>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62" name="TextBox 62"/>
          <p:cNvSpPr txBox="1"/>
          <p:nvPr/>
        </p:nvSpPr>
        <p:spPr>
          <a:xfrm>
            <a:off x="4281347" y="904875"/>
            <a:ext cx="11679327" cy="1053155"/>
          </a:xfrm>
          <a:prstGeom prst="rect">
            <a:avLst/>
          </a:prstGeom>
        </p:spPr>
        <p:txBody>
          <a:bodyPr lIns="0" tIns="0" rIns="0" bIns="0" rtlCol="0" anchor="t">
            <a:spAutoFit/>
          </a:bodyPr>
          <a:lstStyle/>
          <a:p>
            <a:pPr algn="ctr">
              <a:lnSpc>
                <a:spcPts val="7839"/>
              </a:lnSpc>
            </a:pPr>
            <a:r>
              <a:rPr lang="en-US" sz="5599" b="1">
                <a:solidFill>
                  <a:srgbClr val="FFFFFF"/>
                </a:solidFill>
                <a:latin typeface="Helvetica World Bold"/>
                <a:ea typeface="Helvetica World Bold"/>
                <a:cs typeface="Helvetica World Bold"/>
                <a:sym typeface="Helvetica World Bold"/>
              </a:rPr>
              <a:t>Federal Station Ridership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8000"/>
            </a:blip>
            <a:stretch>
              <a:fillRect t="-2132" r="-711" b="-17154"/>
            </a:stretch>
          </a:blipFill>
        </p:spPr>
        <p:txBody>
          <a:bodyPr/>
          <a:lstStyle/>
          <a:p>
            <a:endParaRPr lang="en-US"/>
          </a:p>
        </p:txBody>
      </p:sp>
      <p:grpSp>
        <p:nvGrpSpPr>
          <p:cNvPr id="3" name="Group 3"/>
          <p:cNvGrpSpPr/>
          <p:nvPr/>
        </p:nvGrpSpPr>
        <p:grpSpPr>
          <a:xfrm>
            <a:off x="0" y="0"/>
            <a:ext cx="2067547" cy="10287000"/>
            <a:chOff x="0" y="0"/>
            <a:chExt cx="2756730" cy="13716000"/>
          </a:xfrm>
        </p:grpSpPr>
        <p:sp>
          <p:nvSpPr>
            <p:cNvPr id="4" name="Freeform 4"/>
            <p:cNvSpPr/>
            <p:nvPr/>
          </p:nvSpPr>
          <p:spPr>
            <a:xfrm>
              <a:off x="0" y="0"/>
              <a:ext cx="2756730" cy="13716000"/>
            </a:xfrm>
            <a:custGeom>
              <a:avLst/>
              <a:gdLst/>
              <a:ahLst/>
              <a:cxnLst/>
              <a:rect l="l" t="t" r="r" b="b"/>
              <a:pathLst>
                <a:path w="2756730" h="13716000">
                  <a:moveTo>
                    <a:pt x="0" y="0"/>
                  </a:moveTo>
                  <a:lnTo>
                    <a:pt x="2756730" y="0"/>
                  </a:lnTo>
                  <a:lnTo>
                    <a:pt x="2756730" y="13716000"/>
                  </a:lnTo>
                  <a:lnTo>
                    <a:pt x="0" y="13716000"/>
                  </a:lnTo>
                  <a:lnTo>
                    <a:pt x="0" y="0"/>
                  </a:lnTo>
                  <a:close/>
                </a:path>
              </a:pathLst>
            </a:custGeom>
            <a:blipFill>
              <a:blip r:embed="rId3"/>
              <a:stretch>
                <a:fillRect l="-2022" t="-423" r="-1655"/>
              </a:stretch>
            </a:blipFill>
          </p:spPr>
          <p:txBody>
            <a:bodyPr/>
            <a:lstStyle/>
            <a:p>
              <a:endParaRPr lang="en-US"/>
            </a:p>
          </p:txBody>
        </p:sp>
        <p:grpSp>
          <p:nvGrpSpPr>
            <p:cNvPr id="5" name="Group 5"/>
            <p:cNvGrpSpPr/>
            <p:nvPr/>
          </p:nvGrpSpPr>
          <p:grpSpPr>
            <a:xfrm>
              <a:off x="1378365" y="4560320"/>
              <a:ext cx="1245750" cy="8677888"/>
              <a:chOff x="0" y="0"/>
              <a:chExt cx="246074" cy="1714151"/>
            </a:xfrm>
          </p:grpSpPr>
          <p:sp>
            <p:nvSpPr>
              <p:cNvPr id="6" name="Freeform 6"/>
              <p:cNvSpPr/>
              <p:nvPr/>
            </p:nvSpPr>
            <p:spPr>
              <a:xfrm>
                <a:off x="0" y="0"/>
                <a:ext cx="246074" cy="1714151"/>
              </a:xfrm>
              <a:custGeom>
                <a:avLst/>
                <a:gdLst/>
                <a:ahLst/>
                <a:cxnLst/>
                <a:rect l="l" t="t" r="r" b="b"/>
                <a:pathLst>
                  <a:path w="246074" h="1714151">
                    <a:moveTo>
                      <a:pt x="0" y="0"/>
                    </a:moveTo>
                    <a:lnTo>
                      <a:pt x="246074" y="0"/>
                    </a:lnTo>
                    <a:lnTo>
                      <a:pt x="246074" y="1714151"/>
                    </a:lnTo>
                    <a:lnTo>
                      <a:pt x="0" y="1714151"/>
                    </a:lnTo>
                    <a:close/>
                  </a:path>
                </a:pathLst>
              </a:custGeom>
              <a:solidFill>
                <a:srgbClr val="231F20"/>
              </a:solidFill>
            </p:spPr>
            <p:txBody>
              <a:bodyPr/>
              <a:lstStyle/>
              <a:p>
                <a:endParaRPr lang="en-US"/>
              </a:p>
            </p:txBody>
          </p:sp>
          <p:sp>
            <p:nvSpPr>
              <p:cNvPr id="7" name="TextBox 7"/>
              <p:cNvSpPr txBox="1"/>
              <p:nvPr/>
            </p:nvSpPr>
            <p:spPr>
              <a:xfrm>
                <a:off x="0" y="28575"/>
                <a:ext cx="246074" cy="1685576"/>
              </a:xfrm>
              <a:prstGeom prst="rect">
                <a:avLst/>
              </a:prstGeom>
            </p:spPr>
            <p:txBody>
              <a:bodyPr lIns="50800" tIns="50800" rIns="50800" bIns="50800" rtlCol="0" anchor="ctr"/>
              <a:lstStyle/>
              <a:p>
                <a:pPr algn="ctr">
                  <a:lnSpc>
                    <a:spcPts val="1704"/>
                  </a:lnSpc>
                </a:pPr>
                <a:endParaRPr/>
              </a:p>
            </p:txBody>
          </p:sp>
        </p:grpSp>
        <p:grpSp>
          <p:nvGrpSpPr>
            <p:cNvPr id="8" name="Group 8"/>
            <p:cNvGrpSpPr/>
            <p:nvPr/>
          </p:nvGrpSpPr>
          <p:grpSpPr>
            <a:xfrm>
              <a:off x="0" y="4468777"/>
              <a:ext cx="2756730" cy="9227684"/>
              <a:chOff x="0" y="0"/>
              <a:chExt cx="544539" cy="1822752"/>
            </a:xfrm>
          </p:grpSpPr>
          <p:sp>
            <p:nvSpPr>
              <p:cNvPr id="9" name="Freeform 9"/>
              <p:cNvSpPr/>
              <p:nvPr/>
            </p:nvSpPr>
            <p:spPr>
              <a:xfrm>
                <a:off x="0" y="0"/>
                <a:ext cx="544539" cy="1822752"/>
              </a:xfrm>
              <a:custGeom>
                <a:avLst/>
                <a:gdLst/>
                <a:ahLst/>
                <a:cxnLst/>
                <a:rect l="l" t="t" r="r" b="b"/>
                <a:pathLst>
                  <a:path w="544539" h="1822752">
                    <a:moveTo>
                      <a:pt x="0" y="0"/>
                    </a:moveTo>
                    <a:lnTo>
                      <a:pt x="544539" y="0"/>
                    </a:lnTo>
                    <a:lnTo>
                      <a:pt x="544539" y="1822752"/>
                    </a:lnTo>
                    <a:lnTo>
                      <a:pt x="0" y="1822752"/>
                    </a:lnTo>
                    <a:close/>
                  </a:path>
                </a:pathLst>
              </a:custGeom>
              <a:solidFill>
                <a:srgbClr val="231F20"/>
              </a:solidFill>
            </p:spPr>
            <p:txBody>
              <a:bodyPr/>
              <a:lstStyle/>
              <a:p>
                <a:endParaRPr lang="en-US"/>
              </a:p>
            </p:txBody>
          </p:sp>
          <p:sp>
            <p:nvSpPr>
              <p:cNvPr id="10" name="TextBox 10"/>
              <p:cNvSpPr txBox="1"/>
              <p:nvPr/>
            </p:nvSpPr>
            <p:spPr>
              <a:xfrm>
                <a:off x="0" y="28575"/>
                <a:ext cx="544539" cy="1794177"/>
              </a:xfrm>
              <a:prstGeom prst="rect">
                <a:avLst/>
              </a:prstGeom>
            </p:spPr>
            <p:txBody>
              <a:bodyPr lIns="50800" tIns="50800" rIns="50800" bIns="50800" rtlCol="0" anchor="ctr"/>
              <a:lstStyle/>
              <a:p>
                <a:pPr algn="ctr">
                  <a:lnSpc>
                    <a:spcPts val="1704"/>
                  </a:lnSpc>
                </a:pPr>
                <a:endParaRPr/>
              </a:p>
            </p:txBody>
          </p:sp>
        </p:grpSp>
        <p:grpSp>
          <p:nvGrpSpPr>
            <p:cNvPr id="11" name="Group 11"/>
            <p:cNvGrpSpPr/>
            <p:nvPr/>
          </p:nvGrpSpPr>
          <p:grpSpPr>
            <a:xfrm>
              <a:off x="0" y="4067524"/>
              <a:ext cx="2756730" cy="401253"/>
              <a:chOff x="0" y="0"/>
              <a:chExt cx="544539" cy="79260"/>
            </a:xfrm>
          </p:grpSpPr>
          <p:sp>
            <p:nvSpPr>
              <p:cNvPr id="12" name="Freeform 12"/>
              <p:cNvSpPr/>
              <p:nvPr/>
            </p:nvSpPr>
            <p:spPr>
              <a:xfrm>
                <a:off x="0" y="0"/>
                <a:ext cx="544539" cy="79260"/>
              </a:xfrm>
              <a:custGeom>
                <a:avLst/>
                <a:gdLst/>
                <a:ahLst/>
                <a:cxnLst/>
                <a:rect l="l" t="t" r="r" b="b"/>
                <a:pathLst>
                  <a:path w="544539" h="79260">
                    <a:moveTo>
                      <a:pt x="0" y="0"/>
                    </a:moveTo>
                    <a:lnTo>
                      <a:pt x="544539" y="0"/>
                    </a:lnTo>
                    <a:lnTo>
                      <a:pt x="544539" y="79260"/>
                    </a:lnTo>
                    <a:lnTo>
                      <a:pt x="0" y="79260"/>
                    </a:lnTo>
                    <a:close/>
                  </a:path>
                </a:pathLst>
              </a:custGeom>
              <a:solidFill>
                <a:srgbClr val="799995"/>
              </a:solidFill>
            </p:spPr>
            <p:txBody>
              <a:bodyPr/>
              <a:lstStyle/>
              <a:p>
                <a:endParaRPr lang="en-US"/>
              </a:p>
            </p:txBody>
          </p:sp>
          <p:sp>
            <p:nvSpPr>
              <p:cNvPr id="13" name="TextBox 13"/>
              <p:cNvSpPr txBox="1"/>
              <p:nvPr/>
            </p:nvSpPr>
            <p:spPr>
              <a:xfrm>
                <a:off x="0" y="28575"/>
                <a:ext cx="544539" cy="50685"/>
              </a:xfrm>
              <a:prstGeom prst="rect">
                <a:avLst/>
              </a:prstGeom>
            </p:spPr>
            <p:txBody>
              <a:bodyPr lIns="50800" tIns="50800" rIns="50800" bIns="50800" rtlCol="0" anchor="ctr"/>
              <a:lstStyle/>
              <a:p>
                <a:pPr algn="ctr">
                  <a:lnSpc>
                    <a:spcPts val="1704"/>
                  </a:lnSpc>
                </a:pPr>
                <a:endParaRPr/>
              </a:p>
            </p:txBody>
          </p:sp>
        </p:grpSp>
        <p:grpSp>
          <p:nvGrpSpPr>
            <p:cNvPr id="14" name="Group 14"/>
            <p:cNvGrpSpPr/>
            <p:nvPr/>
          </p:nvGrpSpPr>
          <p:grpSpPr>
            <a:xfrm>
              <a:off x="0" y="3641635"/>
              <a:ext cx="2756730" cy="425889"/>
              <a:chOff x="0" y="0"/>
              <a:chExt cx="544539" cy="84126"/>
            </a:xfrm>
          </p:grpSpPr>
          <p:sp>
            <p:nvSpPr>
              <p:cNvPr id="15" name="Freeform 15"/>
              <p:cNvSpPr/>
              <p:nvPr/>
            </p:nvSpPr>
            <p:spPr>
              <a:xfrm>
                <a:off x="0" y="0"/>
                <a:ext cx="544539" cy="84126"/>
              </a:xfrm>
              <a:custGeom>
                <a:avLst/>
                <a:gdLst/>
                <a:ahLst/>
                <a:cxnLst/>
                <a:rect l="l" t="t" r="r" b="b"/>
                <a:pathLst>
                  <a:path w="544539" h="84126">
                    <a:moveTo>
                      <a:pt x="0" y="0"/>
                    </a:moveTo>
                    <a:lnTo>
                      <a:pt x="544539" y="0"/>
                    </a:lnTo>
                    <a:lnTo>
                      <a:pt x="544539" y="84126"/>
                    </a:lnTo>
                    <a:lnTo>
                      <a:pt x="0" y="84126"/>
                    </a:lnTo>
                    <a:close/>
                  </a:path>
                </a:pathLst>
              </a:custGeom>
              <a:solidFill>
                <a:srgbClr val="0B98DA"/>
              </a:solidFill>
            </p:spPr>
            <p:txBody>
              <a:bodyPr/>
              <a:lstStyle/>
              <a:p>
                <a:endParaRPr lang="en-US"/>
              </a:p>
            </p:txBody>
          </p:sp>
          <p:sp>
            <p:nvSpPr>
              <p:cNvPr id="16" name="TextBox 16"/>
              <p:cNvSpPr txBox="1"/>
              <p:nvPr/>
            </p:nvSpPr>
            <p:spPr>
              <a:xfrm>
                <a:off x="0" y="28575"/>
                <a:ext cx="544539" cy="55551"/>
              </a:xfrm>
              <a:prstGeom prst="rect">
                <a:avLst/>
              </a:prstGeom>
            </p:spPr>
            <p:txBody>
              <a:bodyPr lIns="50800" tIns="50800" rIns="50800" bIns="50800" rtlCol="0" anchor="ctr"/>
              <a:lstStyle/>
              <a:p>
                <a:pPr algn="ctr">
                  <a:lnSpc>
                    <a:spcPts val="1704"/>
                  </a:lnSpc>
                </a:pPr>
                <a:endParaRPr/>
              </a:p>
            </p:txBody>
          </p:sp>
        </p:grpSp>
        <p:grpSp>
          <p:nvGrpSpPr>
            <p:cNvPr id="17" name="Group 17"/>
            <p:cNvGrpSpPr/>
            <p:nvPr/>
          </p:nvGrpSpPr>
          <p:grpSpPr>
            <a:xfrm>
              <a:off x="0" y="3219758"/>
              <a:ext cx="2756730" cy="421876"/>
              <a:chOff x="0" y="0"/>
              <a:chExt cx="544539" cy="83334"/>
            </a:xfrm>
          </p:grpSpPr>
          <p:sp>
            <p:nvSpPr>
              <p:cNvPr id="18" name="Freeform 18"/>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FD8B01"/>
              </a:solidFill>
            </p:spPr>
            <p:txBody>
              <a:bodyPr/>
              <a:lstStyle/>
              <a:p>
                <a:endParaRPr lang="en-US"/>
              </a:p>
            </p:txBody>
          </p:sp>
          <p:sp>
            <p:nvSpPr>
              <p:cNvPr id="19" name="TextBox 19"/>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0" name="Group 20"/>
            <p:cNvGrpSpPr/>
            <p:nvPr/>
          </p:nvGrpSpPr>
          <p:grpSpPr>
            <a:xfrm>
              <a:off x="0" y="2797882"/>
              <a:ext cx="2756730" cy="421876"/>
              <a:chOff x="0" y="0"/>
              <a:chExt cx="544539" cy="83334"/>
            </a:xfrm>
          </p:grpSpPr>
          <p:sp>
            <p:nvSpPr>
              <p:cNvPr id="21" name="Freeform 21"/>
              <p:cNvSpPr/>
              <p:nvPr/>
            </p:nvSpPr>
            <p:spPr>
              <a:xfrm>
                <a:off x="0" y="0"/>
                <a:ext cx="544539" cy="83334"/>
              </a:xfrm>
              <a:custGeom>
                <a:avLst/>
                <a:gdLst/>
                <a:ahLst/>
                <a:cxnLst/>
                <a:rect l="l" t="t" r="r" b="b"/>
                <a:pathLst>
                  <a:path w="544539" h="83334">
                    <a:moveTo>
                      <a:pt x="0" y="0"/>
                    </a:moveTo>
                    <a:lnTo>
                      <a:pt x="544539" y="0"/>
                    </a:lnTo>
                    <a:lnTo>
                      <a:pt x="544539" y="83334"/>
                    </a:lnTo>
                    <a:lnTo>
                      <a:pt x="0" y="83334"/>
                    </a:lnTo>
                    <a:close/>
                  </a:path>
                </a:pathLst>
              </a:custGeom>
              <a:solidFill>
                <a:srgbClr val="DF0943"/>
              </a:solidFill>
            </p:spPr>
            <p:txBody>
              <a:bodyPr/>
              <a:lstStyle/>
              <a:p>
                <a:endParaRPr lang="en-US"/>
              </a:p>
            </p:txBody>
          </p:sp>
          <p:sp>
            <p:nvSpPr>
              <p:cNvPr id="22" name="TextBox 22"/>
              <p:cNvSpPr txBox="1"/>
              <p:nvPr/>
            </p:nvSpPr>
            <p:spPr>
              <a:xfrm>
                <a:off x="0" y="28575"/>
                <a:ext cx="544539" cy="54759"/>
              </a:xfrm>
              <a:prstGeom prst="rect">
                <a:avLst/>
              </a:prstGeom>
            </p:spPr>
            <p:txBody>
              <a:bodyPr lIns="50800" tIns="50800" rIns="50800" bIns="50800" rtlCol="0" anchor="ctr"/>
              <a:lstStyle/>
              <a:p>
                <a:pPr algn="ctr">
                  <a:lnSpc>
                    <a:spcPts val="1704"/>
                  </a:lnSpc>
                </a:pPr>
                <a:endParaRPr/>
              </a:p>
            </p:txBody>
          </p:sp>
        </p:grpSp>
        <p:grpSp>
          <p:nvGrpSpPr>
            <p:cNvPr id="23" name="Group 23"/>
            <p:cNvGrpSpPr/>
            <p:nvPr/>
          </p:nvGrpSpPr>
          <p:grpSpPr>
            <a:xfrm>
              <a:off x="0" y="0"/>
              <a:ext cx="2756730" cy="2797882"/>
              <a:chOff x="0" y="0"/>
              <a:chExt cx="544539" cy="552668"/>
            </a:xfrm>
          </p:grpSpPr>
          <p:sp>
            <p:nvSpPr>
              <p:cNvPr id="24" name="Freeform 24"/>
              <p:cNvSpPr/>
              <p:nvPr/>
            </p:nvSpPr>
            <p:spPr>
              <a:xfrm>
                <a:off x="0" y="0"/>
                <a:ext cx="544539" cy="552668"/>
              </a:xfrm>
              <a:custGeom>
                <a:avLst/>
                <a:gdLst/>
                <a:ahLst/>
                <a:cxnLst/>
                <a:rect l="l" t="t" r="r" b="b"/>
                <a:pathLst>
                  <a:path w="544539" h="552668">
                    <a:moveTo>
                      <a:pt x="0" y="0"/>
                    </a:moveTo>
                    <a:lnTo>
                      <a:pt x="544539" y="0"/>
                    </a:lnTo>
                    <a:lnTo>
                      <a:pt x="544539" y="552668"/>
                    </a:lnTo>
                    <a:lnTo>
                      <a:pt x="0" y="552668"/>
                    </a:lnTo>
                    <a:close/>
                  </a:path>
                </a:pathLst>
              </a:custGeom>
              <a:solidFill>
                <a:srgbClr val="231F20"/>
              </a:solidFill>
            </p:spPr>
            <p:txBody>
              <a:bodyPr/>
              <a:lstStyle/>
              <a:p>
                <a:endParaRPr lang="en-US"/>
              </a:p>
            </p:txBody>
          </p:sp>
          <p:sp>
            <p:nvSpPr>
              <p:cNvPr id="25" name="TextBox 25"/>
              <p:cNvSpPr txBox="1"/>
              <p:nvPr/>
            </p:nvSpPr>
            <p:spPr>
              <a:xfrm>
                <a:off x="0" y="28575"/>
                <a:ext cx="544539" cy="524093"/>
              </a:xfrm>
              <a:prstGeom prst="rect">
                <a:avLst/>
              </a:prstGeom>
            </p:spPr>
            <p:txBody>
              <a:bodyPr lIns="50800" tIns="50800" rIns="50800" bIns="50800" rtlCol="0" anchor="ctr"/>
              <a:lstStyle/>
              <a:p>
                <a:pPr algn="ctr">
                  <a:lnSpc>
                    <a:spcPts val="1704"/>
                  </a:lnSpc>
                </a:pPr>
                <a:endParaRPr/>
              </a:p>
            </p:txBody>
          </p:sp>
        </p:grpSp>
        <p:sp>
          <p:nvSpPr>
            <p:cNvPr id="26" name="Freeform 26"/>
            <p:cNvSpPr/>
            <p:nvPr/>
          </p:nvSpPr>
          <p:spPr>
            <a:xfrm>
              <a:off x="262643" y="279019"/>
              <a:ext cx="2231445" cy="2239844"/>
            </a:xfrm>
            <a:custGeom>
              <a:avLst/>
              <a:gdLst/>
              <a:ahLst/>
              <a:cxnLst/>
              <a:rect l="l" t="t" r="r" b="b"/>
              <a:pathLst>
                <a:path w="2231445" h="2239844">
                  <a:moveTo>
                    <a:pt x="0" y="0"/>
                  </a:moveTo>
                  <a:lnTo>
                    <a:pt x="2231444" y="0"/>
                  </a:lnTo>
                  <a:lnTo>
                    <a:pt x="2231444" y="2239844"/>
                  </a:lnTo>
                  <a:lnTo>
                    <a:pt x="0" y="2239844"/>
                  </a:lnTo>
                  <a:lnTo>
                    <a:pt x="0" y="0"/>
                  </a:lnTo>
                  <a:close/>
                </a:path>
              </a:pathLst>
            </a:custGeom>
            <a:blipFill>
              <a:blip r:embed="rId4"/>
              <a:stretch>
                <a:fillRect/>
              </a:stretch>
            </a:blipFill>
          </p:spPr>
          <p:txBody>
            <a:bodyPr/>
            <a:lstStyle/>
            <a:p>
              <a:endParaRPr lang="en-US"/>
            </a:p>
          </p:txBody>
        </p:sp>
      </p:grpSp>
      <p:grpSp>
        <p:nvGrpSpPr>
          <p:cNvPr id="27" name="Group 27"/>
          <p:cNvGrpSpPr/>
          <p:nvPr/>
        </p:nvGrpSpPr>
        <p:grpSpPr>
          <a:xfrm>
            <a:off x="3175895" y="538468"/>
            <a:ext cx="13575729" cy="2119163"/>
            <a:chOff x="0" y="0"/>
            <a:chExt cx="3198669" cy="499310"/>
          </a:xfrm>
        </p:grpSpPr>
        <p:sp>
          <p:nvSpPr>
            <p:cNvPr id="28" name="Freeform 28"/>
            <p:cNvSpPr/>
            <p:nvPr/>
          </p:nvSpPr>
          <p:spPr>
            <a:xfrm>
              <a:off x="0" y="0"/>
              <a:ext cx="3198669" cy="499310"/>
            </a:xfrm>
            <a:custGeom>
              <a:avLst/>
              <a:gdLst/>
              <a:ahLst/>
              <a:cxnLst/>
              <a:rect l="l" t="t" r="r" b="b"/>
              <a:pathLst>
                <a:path w="3198669" h="499310">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txBody>
            <a:bodyPr/>
            <a:lstStyle/>
            <a:p>
              <a:endParaRPr lang="en-US"/>
            </a:p>
          </p:txBody>
        </p:sp>
        <p:sp>
          <p:nvSpPr>
            <p:cNvPr id="29" name="TextBox 29"/>
            <p:cNvSpPr txBox="1"/>
            <p:nvPr/>
          </p:nvSpPr>
          <p:spPr>
            <a:xfrm>
              <a:off x="0" y="28575"/>
              <a:ext cx="3198669" cy="470735"/>
            </a:xfrm>
            <a:prstGeom prst="rect">
              <a:avLst/>
            </a:prstGeom>
          </p:spPr>
          <p:txBody>
            <a:bodyPr lIns="53108" tIns="53108" rIns="53108" bIns="53108" rtlCol="0" anchor="ctr"/>
            <a:lstStyle/>
            <a:p>
              <a:pPr algn="ctr">
                <a:lnSpc>
                  <a:spcPts val="1704"/>
                </a:lnSpc>
              </a:pPr>
              <a:endParaRPr/>
            </a:p>
          </p:txBody>
        </p:sp>
      </p:grpSp>
      <p:grpSp>
        <p:nvGrpSpPr>
          <p:cNvPr id="30" name="Group 30"/>
          <p:cNvGrpSpPr/>
          <p:nvPr/>
        </p:nvGrpSpPr>
        <p:grpSpPr>
          <a:xfrm rot="-10800000">
            <a:off x="15664776" y="1598050"/>
            <a:ext cx="798206" cy="79820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2" name="TextBox 32"/>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33" name="Group 33"/>
          <p:cNvGrpSpPr/>
          <p:nvPr/>
        </p:nvGrpSpPr>
        <p:grpSpPr>
          <a:xfrm>
            <a:off x="16012982" y="1762449"/>
            <a:ext cx="371942" cy="469407"/>
            <a:chOff x="0" y="0"/>
            <a:chExt cx="406400" cy="512895"/>
          </a:xfrm>
        </p:grpSpPr>
        <p:sp>
          <p:nvSpPr>
            <p:cNvPr id="34" name="Freeform 34"/>
            <p:cNvSpPr/>
            <p:nvPr/>
          </p:nvSpPr>
          <p:spPr>
            <a:xfrm>
              <a:off x="0" y="0"/>
              <a:ext cx="406400" cy="512895"/>
            </a:xfrm>
            <a:custGeom>
              <a:avLst/>
              <a:gdLst/>
              <a:ahLst/>
              <a:cxnLst/>
              <a:rect l="l" t="t" r="r" b="b"/>
              <a:pathLst>
                <a:path w="406400" h="512895">
                  <a:moveTo>
                    <a:pt x="0" y="0"/>
                  </a:moveTo>
                  <a:lnTo>
                    <a:pt x="203200" y="0"/>
                  </a:lnTo>
                  <a:lnTo>
                    <a:pt x="406400" y="256447"/>
                  </a:lnTo>
                  <a:lnTo>
                    <a:pt x="203200" y="512895"/>
                  </a:lnTo>
                  <a:lnTo>
                    <a:pt x="0" y="512895"/>
                  </a:lnTo>
                  <a:lnTo>
                    <a:pt x="203200" y="256447"/>
                  </a:lnTo>
                  <a:lnTo>
                    <a:pt x="0" y="0"/>
                  </a:lnTo>
                  <a:close/>
                </a:path>
              </a:pathLst>
            </a:custGeom>
            <a:solidFill>
              <a:srgbClr val="231F20"/>
            </a:solidFill>
          </p:spPr>
          <p:txBody>
            <a:bodyPr/>
            <a:lstStyle/>
            <a:p>
              <a:endParaRPr lang="en-US"/>
            </a:p>
          </p:txBody>
        </p:sp>
        <p:sp>
          <p:nvSpPr>
            <p:cNvPr id="35" name="TextBox 35"/>
            <p:cNvSpPr txBox="1"/>
            <p:nvPr/>
          </p:nvSpPr>
          <p:spPr>
            <a:xfrm>
              <a:off x="177800" y="28575"/>
              <a:ext cx="152400" cy="484320"/>
            </a:xfrm>
            <a:prstGeom prst="rect">
              <a:avLst/>
            </a:prstGeom>
          </p:spPr>
          <p:txBody>
            <a:bodyPr lIns="56785" tIns="56785" rIns="56785" bIns="56785" rtlCol="0" anchor="ctr"/>
            <a:lstStyle/>
            <a:p>
              <a:pPr algn="ctr">
                <a:lnSpc>
                  <a:spcPts val="1704"/>
                </a:lnSpc>
              </a:pPr>
              <a:endParaRPr/>
            </a:p>
          </p:txBody>
        </p:sp>
      </p:grpSp>
      <p:grpSp>
        <p:nvGrpSpPr>
          <p:cNvPr id="36" name="Group 36"/>
          <p:cNvGrpSpPr/>
          <p:nvPr/>
        </p:nvGrpSpPr>
        <p:grpSpPr>
          <a:xfrm rot="-10800000">
            <a:off x="15742833" y="1933000"/>
            <a:ext cx="456121" cy="128305"/>
            <a:chOff x="0" y="0"/>
            <a:chExt cx="107470" cy="30231"/>
          </a:xfrm>
        </p:grpSpPr>
        <p:sp>
          <p:nvSpPr>
            <p:cNvPr id="37" name="Freeform 37"/>
            <p:cNvSpPr/>
            <p:nvPr/>
          </p:nvSpPr>
          <p:spPr>
            <a:xfrm>
              <a:off x="0" y="0"/>
              <a:ext cx="107470" cy="30231"/>
            </a:xfrm>
            <a:custGeom>
              <a:avLst/>
              <a:gdLst/>
              <a:ahLst/>
              <a:cxnLst/>
              <a:rect l="l" t="t" r="r" b="b"/>
              <a:pathLst>
                <a:path w="107470" h="30231">
                  <a:moveTo>
                    <a:pt x="0" y="0"/>
                  </a:moveTo>
                  <a:lnTo>
                    <a:pt x="107470" y="0"/>
                  </a:lnTo>
                  <a:lnTo>
                    <a:pt x="107470" y="30231"/>
                  </a:lnTo>
                  <a:lnTo>
                    <a:pt x="0" y="30231"/>
                  </a:lnTo>
                  <a:close/>
                </a:path>
              </a:pathLst>
            </a:custGeom>
            <a:solidFill>
              <a:srgbClr val="231F20"/>
            </a:solidFill>
          </p:spPr>
          <p:txBody>
            <a:bodyPr/>
            <a:lstStyle/>
            <a:p>
              <a:endParaRPr lang="en-US"/>
            </a:p>
          </p:txBody>
        </p:sp>
        <p:sp>
          <p:nvSpPr>
            <p:cNvPr id="38" name="TextBox 38"/>
            <p:cNvSpPr txBox="1"/>
            <p:nvPr/>
          </p:nvSpPr>
          <p:spPr>
            <a:xfrm>
              <a:off x="0" y="28575"/>
              <a:ext cx="107470" cy="1656"/>
            </a:xfrm>
            <a:prstGeom prst="rect">
              <a:avLst/>
            </a:prstGeom>
          </p:spPr>
          <p:txBody>
            <a:bodyPr lIns="56785" tIns="56785" rIns="56785" bIns="56785" rtlCol="0" anchor="ctr"/>
            <a:lstStyle/>
            <a:p>
              <a:pPr algn="ctr">
                <a:lnSpc>
                  <a:spcPts val="1704"/>
                </a:lnSpc>
              </a:pPr>
              <a:endParaRPr/>
            </a:p>
          </p:txBody>
        </p:sp>
      </p:grpSp>
      <p:grpSp>
        <p:nvGrpSpPr>
          <p:cNvPr id="39" name="Group 39"/>
          <p:cNvGrpSpPr/>
          <p:nvPr/>
        </p:nvGrpSpPr>
        <p:grpSpPr>
          <a:xfrm>
            <a:off x="3395132" y="1674250"/>
            <a:ext cx="802463" cy="80246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txBody>
            <a:bodyPr/>
            <a:lstStyle/>
            <a:p>
              <a:endParaRPr lang="en-US"/>
            </a:p>
          </p:txBody>
        </p:sp>
        <p:sp>
          <p:nvSpPr>
            <p:cNvPr id="41" name="TextBox 41"/>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2" name="Group 42"/>
          <p:cNvGrpSpPr/>
          <p:nvPr/>
        </p:nvGrpSpPr>
        <p:grpSpPr>
          <a:xfrm>
            <a:off x="4346655" y="1674250"/>
            <a:ext cx="802463" cy="80246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txBody>
            <a:bodyPr/>
            <a:lstStyle/>
            <a:p>
              <a:endParaRPr lang="en-US"/>
            </a:p>
          </p:txBody>
        </p:sp>
        <p:sp>
          <p:nvSpPr>
            <p:cNvPr id="44" name="TextBox 44"/>
            <p:cNvSpPr txBox="1"/>
            <p:nvPr/>
          </p:nvSpPr>
          <p:spPr>
            <a:xfrm>
              <a:off x="76200" y="104775"/>
              <a:ext cx="660400" cy="631825"/>
            </a:xfrm>
            <a:prstGeom prst="rect">
              <a:avLst/>
            </a:prstGeom>
          </p:spPr>
          <p:txBody>
            <a:bodyPr lIns="56785" tIns="56785" rIns="56785" bIns="56785" rtlCol="0" anchor="ctr"/>
            <a:lstStyle/>
            <a:p>
              <a:pPr algn="ctr">
                <a:lnSpc>
                  <a:spcPts val="1704"/>
                </a:lnSpc>
              </a:pPr>
              <a:endParaRPr/>
            </a:p>
          </p:txBody>
        </p:sp>
      </p:grpSp>
      <p:grpSp>
        <p:nvGrpSpPr>
          <p:cNvPr id="45" name="Group 45"/>
          <p:cNvGrpSpPr/>
          <p:nvPr/>
        </p:nvGrpSpPr>
        <p:grpSpPr>
          <a:xfrm>
            <a:off x="3175895" y="3236883"/>
            <a:ext cx="13575729" cy="6188580"/>
            <a:chOff x="0" y="0"/>
            <a:chExt cx="18100972" cy="8251439"/>
          </a:xfrm>
        </p:grpSpPr>
        <p:sp>
          <p:nvSpPr>
            <p:cNvPr id="46" name="Freeform 46"/>
            <p:cNvSpPr/>
            <p:nvPr/>
          </p:nvSpPr>
          <p:spPr>
            <a:xfrm>
              <a:off x="0" y="0"/>
              <a:ext cx="18100972" cy="8251439"/>
            </a:xfrm>
            <a:custGeom>
              <a:avLst/>
              <a:gdLst/>
              <a:ahLst/>
              <a:cxnLst/>
              <a:rect l="l" t="t" r="r" b="b"/>
              <a:pathLst>
                <a:path w="18100972" h="8251439">
                  <a:moveTo>
                    <a:pt x="0" y="0"/>
                  </a:moveTo>
                  <a:lnTo>
                    <a:pt x="18100972" y="0"/>
                  </a:lnTo>
                  <a:lnTo>
                    <a:pt x="18100972" y="8251439"/>
                  </a:lnTo>
                  <a:lnTo>
                    <a:pt x="0" y="8251439"/>
                  </a:lnTo>
                  <a:lnTo>
                    <a:pt x="0" y="0"/>
                  </a:lnTo>
                  <a:close/>
                </a:path>
              </a:pathLst>
            </a:custGeom>
            <a:blipFill>
              <a:blip r:embed="rId5"/>
              <a:stretch>
                <a:fillRect t="-6408"/>
              </a:stretch>
            </a:blipFill>
            <a:ln w="19050" cap="sq">
              <a:solidFill>
                <a:srgbClr val="000000"/>
              </a:solidFill>
              <a:prstDash val="solid"/>
              <a:miter/>
            </a:ln>
          </p:spPr>
          <p:txBody>
            <a:bodyPr/>
            <a:lstStyle/>
            <a:p>
              <a:endParaRPr lang="en-US"/>
            </a:p>
          </p:txBody>
        </p:sp>
        <p:grpSp>
          <p:nvGrpSpPr>
            <p:cNvPr id="47" name="Group 47"/>
            <p:cNvGrpSpPr/>
            <p:nvPr/>
          </p:nvGrpSpPr>
          <p:grpSpPr>
            <a:xfrm>
              <a:off x="15161687" y="371618"/>
              <a:ext cx="2808688" cy="6979584"/>
              <a:chOff x="0" y="0"/>
              <a:chExt cx="526696" cy="1308839"/>
            </a:xfrm>
          </p:grpSpPr>
          <p:sp>
            <p:nvSpPr>
              <p:cNvPr id="48" name="Freeform 48"/>
              <p:cNvSpPr/>
              <p:nvPr/>
            </p:nvSpPr>
            <p:spPr>
              <a:xfrm>
                <a:off x="0" y="0"/>
                <a:ext cx="526696" cy="1308839"/>
              </a:xfrm>
              <a:custGeom>
                <a:avLst/>
                <a:gdLst/>
                <a:ahLst/>
                <a:cxnLst/>
                <a:rect l="l" t="t" r="r" b="b"/>
                <a:pathLst>
                  <a:path w="526696" h="1308839">
                    <a:moveTo>
                      <a:pt x="0" y="0"/>
                    </a:moveTo>
                    <a:lnTo>
                      <a:pt x="526696" y="0"/>
                    </a:lnTo>
                    <a:lnTo>
                      <a:pt x="526696" y="1308839"/>
                    </a:lnTo>
                    <a:lnTo>
                      <a:pt x="0" y="1308839"/>
                    </a:lnTo>
                    <a:close/>
                  </a:path>
                </a:pathLst>
              </a:custGeom>
              <a:solidFill>
                <a:srgbClr val="FFFFFF"/>
              </a:solidFill>
            </p:spPr>
            <p:txBody>
              <a:bodyPr/>
              <a:lstStyle/>
              <a:p>
                <a:endParaRPr lang="en-US"/>
              </a:p>
            </p:txBody>
          </p:sp>
          <p:sp>
            <p:nvSpPr>
              <p:cNvPr id="49" name="TextBox 49"/>
              <p:cNvSpPr txBox="1"/>
              <p:nvPr/>
            </p:nvSpPr>
            <p:spPr>
              <a:xfrm>
                <a:off x="0" y="28575"/>
                <a:ext cx="526696" cy="1280264"/>
              </a:xfrm>
              <a:prstGeom prst="rect">
                <a:avLst/>
              </a:prstGeom>
            </p:spPr>
            <p:txBody>
              <a:bodyPr lIns="53511" tIns="53511" rIns="53511" bIns="53511" rtlCol="0" anchor="ctr"/>
              <a:lstStyle/>
              <a:p>
                <a:pPr algn="ctr">
                  <a:lnSpc>
                    <a:spcPts val="1704"/>
                  </a:lnSpc>
                </a:pPr>
                <a:endParaRPr/>
              </a:p>
            </p:txBody>
          </p:sp>
        </p:grpSp>
        <p:sp>
          <p:nvSpPr>
            <p:cNvPr id="50" name="Freeform 50"/>
            <p:cNvSpPr/>
            <p:nvPr/>
          </p:nvSpPr>
          <p:spPr>
            <a:xfrm>
              <a:off x="15067110" y="884694"/>
              <a:ext cx="2442217" cy="330386"/>
            </a:xfrm>
            <a:custGeom>
              <a:avLst/>
              <a:gdLst/>
              <a:ahLst/>
              <a:cxnLst/>
              <a:rect l="l" t="t" r="r" b="b"/>
              <a:pathLst>
                <a:path w="2442217" h="330386">
                  <a:moveTo>
                    <a:pt x="0" y="0"/>
                  </a:moveTo>
                  <a:lnTo>
                    <a:pt x="2442217" y="0"/>
                  </a:lnTo>
                  <a:lnTo>
                    <a:pt x="2442217" y="330386"/>
                  </a:lnTo>
                  <a:lnTo>
                    <a:pt x="0" y="330386"/>
                  </a:lnTo>
                  <a:lnTo>
                    <a:pt x="0" y="0"/>
                  </a:lnTo>
                  <a:close/>
                </a:path>
              </a:pathLst>
            </a:custGeom>
            <a:blipFill>
              <a:blip r:embed="rId6"/>
              <a:stretch>
                <a:fillRect l="-4870" t="-16400" r="-8356"/>
              </a:stretch>
            </a:blipFill>
          </p:spPr>
          <p:txBody>
            <a:bodyPr/>
            <a:lstStyle/>
            <a:p>
              <a:endParaRPr lang="en-US"/>
            </a:p>
          </p:txBody>
        </p:sp>
        <p:sp>
          <p:nvSpPr>
            <p:cNvPr id="51" name="Freeform 51"/>
            <p:cNvSpPr/>
            <p:nvPr/>
          </p:nvSpPr>
          <p:spPr>
            <a:xfrm>
              <a:off x="15067110" y="1288709"/>
              <a:ext cx="2625473" cy="286156"/>
            </a:xfrm>
            <a:custGeom>
              <a:avLst/>
              <a:gdLst/>
              <a:ahLst/>
              <a:cxnLst/>
              <a:rect l="l" t="t" r="r" b="b"/>
              <a:pathLst>
                <a:path w="2625473" h="286156">
                  <a:moveTo>
                    <a:pt x="0" y="0"/>
                  </a:moveTo>
                  <a:lnTo>
                    <a:pt x="2625474" y="0"/>
                  </a:lnTo>
                  <a:lnTo>
                    <a:pt x="2625474" y="286155"/>
                  </a:lnTo>
                  <a:lnTo>
                    <a:pt x="0" y="286155"/>
                  </a:lnTo>
                  <a:lnTo>
                    <a:pt x="0" y="0"/>
                  </a:lnTo>
                  <a:close/>
                </a:path>
              </a:pathLst>
            </a:custGeom>
            <a:blipFill>
              <a:blip r:embed="rId7"/>
              <a:stretch>
                <a:fillRect l="-3125" t="-19157" r="-8966" b="-4255"/>
              </a:stretch>
            </a:blipFill>
          </p:spPr>
          <p:txBody>
            <a:bodyPr/>
            <a:lstStyle/>
            <a:p>
              <a:endParaRPr lang="en-US"/>
            </a:p>
          </p:txBody>
        </p:sp>
        <p:sp>
          <p:nvSpPr>
            <p:cNvPr id="52" name="Freeform 52"/>
            <p:cNvSpPr/>
            <p:nvPr/>
          </p:nvSpPr>
          <p:spPr>
            <a:xfrm>
              <a:off x="15067110" y="2449810"/>
              <a:ext cx="2301011" cy="258006"/>
            </a:xfrm>
            <a:custGeom>
              <a:avLst/>
              <a:gdLst/>
              <a:ahLst/>
              <a:cxnLst/>
              <a:rect l="l" t="t" r="r" b="b"/>
              <a:pathLst>
                <a:path w="2301011" h="258006">
                  <a:moveTo>
                    <a:pt x="0" y="0"/>
                  </a:moveTo>
                  <a:lnTo>
                    <a:pt x="2301011" y="0"/>
                  </a:lnTo>
                  <a:lnTo>
                    <a:pt x="2301011" y="258006"/>
                  </a:lnTo>
                  <a:lnTo>
                    <a:pt x="0" y="258006"/>
                  </a:lnTo>
                  <a:lnTo>
                    <a:pt x="0" y="0"/>
                  </a:lnTo>
                  <a:close/>
                </a:path>
              </a:pathLst>
            </a:custGeom>
            <a:blipFill>
              <a:blip r:embed="rId8"/>
              <a:stretch>
                <a:fillRect l="-1769" t="-20408" r="-2665"/>
              </a:stretch>
            </a:blipFill>
          </p:spPr>
          <p:txBody>
            <a:bodyPr/>
            <a:lstStyle/>
            <a:p>
              <a:endParaRPr lang="en-US"/>
            </a:p>
          </p:txBody>
        </p:sp>
        <p:sp>
          <p:nvSpPr>
            <p:cNvPr id="53" name="Freeform 53"/>
            <p:cNvSpPr/>
            <p:nvPr/>
          </p:nvSpPr>
          <p:spPr>
            <a:xfrm>
              <a:off x="15067110" y="2053659"/>
              <a:ext cx="2442217" cy="271685"/>
            </a:xfrm>
            <a:custGeom>
              <a:avLst/>
              <a:gdLst/>
              <a:ahLst/>
              <a:cxnLst/>
              <a:rect l="l" t="t" r="r" b="b"/>
              <a:pathLst>
                <a:path w="2442217" h="271685">
                  <a:moveTo>
                    <a:pt x="0" y="0"/>
                  </a:moveTo>
                  <a:lnTo>
                    <a:pt x="2442217" y="0"/>
                  </a:lnTo>
                  <a:lnTo>
                    <a:pt x="2442217" y="271684"/>
                  </a:lnTo>
                  <a:lnTo>
                    <a:pt x="0" y="271684"/>
                  </a:lnTo>
                  <a:lnTo>
                    <a:pt x="0" y="0"/>
                  </a:lnTo>
                  <a:close/>
                </a:path>
              </a:pathLst>
            </a:custGeom>
            <a:blipFill>
              <a:blip r:embed="rId9"/>
              <a:stretch>
                <a:fillRect l="-3569" t="-20570" r="-2080" b="-6502"/>
              </a:stretch>
            </a:blipFill>
          </p:spPr>
          <p:txBody>
            <a:bodyPr/>
            <a:lstStyle/>
            <a:p>
              <a:endParaRPr lang="en-US"/>
            </a:p>
          </p:txBody>
        </p:sp>
        <p:sp>
          <p:nvSpPr>
            <p:cNvPr id="54" name="Freeform 54"/>
            <p:cNvSpPr/>
            <p:nvPr/>
          </p:nvSpPr>
          <p:spPr>
            <a:xfrm>
              <a:off x="15067110" y="1686463"/>
              <a:ext cx="2246544" cy="234899"/>
            </a:xfrm>
            <a:custGeom>
              <a:avLst/>
              <a:gdLst/>
              <a:ahLst/>
              <a:cxnLst/>
              <a:rect l="l" t="t" r="r" b="b"/>
              <a:pathLst>
                <a:path w="2246544" h="234899">
                  <a:moveTo>
                    <a:pt x="0" y="0"/>
                  </a:moveTo>
                  <a:lnTo>
                    <a:pt x="2246544" y="0"/>
                  </a:lnTo>
                  <a:lnTo>
                    <a:pt x="2246544" y="234898"/>
                  </a:lnTo>
                  <a:lnTo>
                    <a:pt x="0" y="234898"/>
                  </a:lnTo>
                  <a:lnTo>
                    <a:pt x="0" y="0"/>
                  </a:lnTo>
                  <a:close/>
                </a:path>
              </a:pathLst>
            </a:custGeom>
            <a:blipFill>
              <a:blip r:embed="rId10"/>
              <a:stretch>
                <a:fillRect l="-4377" t="-18489" r="-11410" b="-20900"/>
              </a:stretch>
            </a:blipFill>
          </p:spPr>
          <p:txBody>
            <a:bodyPr/>
            <a:lstStyle/>
            <a:p>
              <a:endParaRPr lang="en-US"/>
            </a:p>
          </p:txBody>
        </p:sp>
        <p:sp>
          <p:nvSpPr>
            <p:cNvPr id="55" name="Freeform 55"/>
            <p:cNvSpPr/>
            <p:nvPr/>
          </p:nvSpPr>
          <p:spPr>
            <a:xfrm>
              <a:off x="15053732" y="2743288"/>
              <a:ext cx="2056616" cy="382067"/>
            </a:xfrm>
            <a:custGeom>
              <a:avLst/>
              <a:gdLst/>
              <a:ahLst/>
              <a:cxnLst/>
              <a:rect l="l" t="t" r="r" b="b"/>
              <a:pathLst>
                <a:path w="2056616" h="382067">
                  <a:moveTo>
                    <a:pt x="0" y="0"/>
                  </a:moveTo>
                  <a:lnTo>
                    <a:pt x="2056616" y="0"/>
                  </a:lnTo>
                  <a:lnTo>
                    <a:pt x="2056616" y="382067"/>
                  </a:lnTo>
                  <a:lnTo>
                    <a:pt x="0" y="382067"/>
                  </a:lnTo>
                  <a:lnTo>
                    <a:pt x="0" y="0"/>
                  </a:lnTo>
                  <a:close/>
                </a:path>
              </a:pathLst>
            </a:custGeom>
            <a:blipFill>
              <a:blip r:embed="rId11"/>
              <a:stretch>
                <a:fillRect l="-6474" r="-16770"/>
              </a:stretch>
            </a:blipFill>
          </p:spPr>
          <p:txBody>
            <a:bodyPr/>
            <a:lstStyle/>
            <a:p>
              <a:endParaRPr lang="en-US"/>
            </a:p>
          </p:txBody>
        </p:sp>
        <p:sp>
          <p:nvSpPr>
            <p:cNvPr id="56" name="Freeform 56"/>
            <p:cNvSpPr/>
            <p:nvPr/>
          </p:nvSpPr>
          <p:spPr>
            <a:xfrm>
              <a:off x="15067110" y="3165488"/>
              <a:ext cx="2413573" cy="262284"/>
            </a:xfrm>
            <a:custGeom>
              <a:avLst/>
              <a:gdLst/>
              <a:ahLst/>
              <a:cxnLst/>
              <a:rect l="l" t="t" r="r" b="b"/>
              <a:pathLst>
                <a:path w="2413573" h="262284">
                  <a:moveTo>
                    <a:pt x="0" y="0"/>
                  </a:moveTo>
                  <a:lnTo>
                    <a:pt x="2413573" y="0"/>
                  </a:lnTo>
                  <a:lnTo>
                    <a:pt x="2413573" y="262283"/>
                  </a:lnTo>
                  <a:lnTo>
                    <a:pt x="0" y="262283"/>
                  </a:lnTo>
                  <a:lnTo>
                    <a:pt x="0" y="0"/>
                  </a:lnTo>
                  <a:close/>
                </a:path>
              </a:pathLst>
            </a:custGeom>
            <a:blipFill>
              <a:blip r:embed="rId12"/>
              <a:stretch>
                <a:fillRect l="-3034" t="-27657" r="-10411" b="-3722"/>
              </a:stretch>
            </a:blipFill>
          </p:spPr>
          <p:txBody>
            <a:bodyPr/>
            <a:lstStyle/>
            <a:p>
              <a:endParaRPr lang="en-US"/>
            </a:p>
          </p:txBody>
        </p:sp>
        <p:sp>
          <p:nvSpPr>
            <p:cNvPr id="57" name="Freeform 57"/>
            <p:cNvSpPr/>
            <p:nvPr/>
          </p:nvSpPr>
          <p:spPr>
            <a:xfrm>
              <a:off x="15053732" y="567040"/>
              <a:ext cx="2916642" cy="317653"/>
            </a:xfrm>
            <a:custGeom>
              <a:avLst/>
              <a:gdLst/>
              <a:ahLst/>
              <a:cxnLst/>
              <a:rect l="l" t="t" r="r" b="b"/>
              <a:pathLst>
                <a:path w="2916642" h="317653">
                  <a:moveTo>
                    <a:pt x="0" y="0"/>
                  </a:moveTo>
                  <a:lnTo>
                    <a:pt x="2916643" y="0"/>
                  </a:lnTo>
                  <a:lnTo>
                    <a:pt x="2916643" y="317654"/>
                  </a:lnTo>
                  <a:lnTo>
                    <a:pt x="0" y="317654"/>
                  </a:lnTo>
                  <a:lnTo>
                    <a:pt x="0" y="0"/>
                  </a:lnTo>
                  <a:close/>
                </a:path>
              </a:pathLst>
            </a:custGeom>
            <a:blipFill>
              <a:blip r:embed="rId13"/>
              <a:stretch>
                <a:fillRect l="-4351" t="-20568" r="-4057" b="-9141"/>
              </a:stretch>
            </a:blipFill>
          </p:spPr>
          <p:txBody>
            <a:bodyPr/>
            <a:lstStyle/>
            <a:p>
              <a:endParaRPr lang="en-US"/>
            </a:p>
          </p:txBody>
        </p:sp>
      </p:grpSp>
      <p:sp>
        <p:nvSpPr>
          <p:cNvPr id="58" name="TextBox 58"/>
          <p:cNvSpPr txBox="1"/>
          <p:nvPr/>
        </p:nvSpPr>
        <p:spPr>
          <a:xfrm>
            <a:off x="2266515" y="9846166"/>
            <a:ext cx="4654295" cy="316230"/>
          </a:xfrm>
          <a:prstGeom prst="rect">
            <a:avLst/>
          </a:prstGeom>
        </p:spPr>
        <p:txBody>
          <a:bodyPr lIns="0" tIns="0" rIns="0" bIns="0" rtlCol="0" anchor="t">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id="59" name="TextBox 59"/>
          <p:cNvSpPr txBox="1"/>
          <p:nvPr/>
        </p:nvSpPr>
        <p:spPr>
          <a:xfrm>
            <a:off x="3498504" y="1699837"/>
            <a:ext cx="592752" cy="672813"/>
          </a:xfrm>
          <a:prstGeom prst="rect">
            <a:avLst/>
          </a:prstGeom>
        </p:spPr>
        <p:txBody>
          <a:bodyPr wrap="square" lIns="0" tIns="0" rIns="0" bIns="0" rtlCol="0" anchor="t">
            <a:spAutoFit/>
          </a:bodyPr>
          <a:lstStyle/>
          <a:p>
            <a:pPr algn="ctr">
              <a:lnSpc>
                <a:spcPts val="5782"/>
              </a:lnSpc>
            </a:pPr>
            <a:r>
              <a:rPr lang="en-US" sz="4130" b="1" spc="-90" dirty="0">
                <a:solidFill>
                  <a:srgbClr val="FFFFFF"/>
                </a:solidFill>
                <a:latin typeface="Helvetica World Bold"/>
                <a:ea typeface="Helvetica World Bold"/>
                <a:cs typeface="Helvetica World Bold"/>
                <a:sym typeface="Helvetica World Bold"/>
              </a:rPr>
              <a:t>IC</a:t>
            </a:r>
          </a:p>
        </p:txBody>
      </p:sp>
      <p:sp>
        <p:nvSpPr>
          <p:cNvPr id="60" name="TextBox 60"/>
          <p:cNvSpPr txBox="1"/>
          <p:nvPr/>
        </p:nvSpPr>
        <p:spPr>
          <a:xfrm>
            <a:off x="4467744" y="1707569"/>
            <a:ext cx="572269" cy="745152"/>
          </a:xfrm>
          <a:prstGeom prst="rect">
            <a:avLst/>
          </a:prstGeom>
        </p:spPr>
        <p:txBody>
          <a:bodyPr lIns="0" tIns="0" rIns="0" bIns="0" rtlCol="0" anchor="t">
            <a:spAutoFit/>
          </a:bodyPr>
          <a:lstStyle/>
          <a:p>
            <a:pPr algn="ctr">
              <a:lnSpc>
                <a:spcPts val="5691"/>
              </a:lnSpc>
            </a:pPr>
            <a:r>
              <a:rPr lang="en-US" sz="4065" b="1" spc="-89" dirty="0">
                <a:solidFill>
                  <a:srgbClr val="231F20"/>
                </a:solidFill>
                <a:latin typeface="Helvetica World Bold"/>
                <a:ea typeface="Helvetica World Bold"/>
                <a:cs typeface="Helvetica World Bold"/>
                <a:sym typeface="Helvetica World Bold"/>
              </a:rPr>
              <a:t>25</a:t>
            </a:r>
          </a:p>
        </p:txBody>
      </p:sp>
      <p:sp>
        <p:nvSpPr>
          <p:cNvPr id="61" name="TextBox 61"/>
          <p:cNvSpPr txBox="1"/>
          <p:nvPr/>
        </p:nvSpPr>
        <p:spPr>
          <a:xfrm>
            <a:off x="4281347" y="904875"/>
            <a:ext cx="11679327" cy="1053155"/>
          </a:xfrm>
          <a:prstGeom prst="rect">
            <a:avLst/>
          </a:prstGeom>
        </p:spPr>
        <p:txBody>
          <a:bodyPr lIns="0" tIns="0" rIns="0" bIns="0" rtlCol="0" anchor="t">
            <a:spAutoFit/>
          </a:bodyPr>
          <a:lstStyle/>
          <a:p>
            <a:pPr algn="ctr">
              <a:lnSpc>
                <a:spcPts val="7839"/>
              </a:lnSpc>
            </a:pPr>
            <a:r>
              <a:rPr lang="en-US" sz="5599" b="1">
                <a:solidFill>
                  <a:srgbClr val="FFFFFF"/>
                </a:solidFill>
                <a:latin typeface="Helvetica World Bold"/>
                <a:ea typeface="Helvetica World Bold"/>
                <a:cs typeface="Helvetica World Bold"/>
                <a:sym typeface="Helvetica World Bold"/>
              </a:rPr>
              <a:t>College Station Ridership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408</Words>
  <Application>Microsoft Office PowerPoint</Application>
  <PresentationFormat>Custom</PresentationFormat>
  <Paragraphs>109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Helvetica World</vt:lpstr>
      <vt:lpstr>Helvetica World Bold</vt:lpstr>
      <vt:lpstr>Helvetica World Italics</vt:lpstr>
      <vt:lpstr>Canva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IC25030 Mindpetal DC WMATA Ridership Analysis</dc:title>
  <cp:lastModifiedBy>Abitha Priya</cp:lastModifiedBy>
  <cp:revision>3</cp:revision>
  <dcterms:created xsi:type="dcterms:W3CDTF">2006-08-16T00:00:00Z</dcterms:created>
  <dcterms:modified xsi:type="dcterms:W3CDTF">2025-03-08T06:11:00Z</dcterms:modified>
  <dc:identifier>DAGgv2QFdlk</dc:identifier>
</cp:coreProperties>
</file>